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276" r:id="rId5"/>
    <p:sldId id="272" r:id="rId6"/>
    <p:sldId id="257" r:id="rId7"/>
    <p:sldId id="273" r:id="rId8"/>
    <p:sldId id="274" r:id="rId9"/>
    <p:sldId id="258" r:id="rId10"/>
    <p:sldId id="275" r:id="rId11"/>
    <p:sldId id="256" r:id="rId12"/>
    <p:sldId id="277" r:id="rId13"/>
    <p:sldId id="287" r:id="rId14"/>
    <p:sldId id="271" r:id="rId15"/>
    <p:sldId id="279" r:id="rId16"/>
    <p:sldId id="280" r:id="rId17"/>
    <p:sldId id="285" r:id="rId18"/>
    <p:sldId id="296" r:id="rId19"/>
    <p:sldId id="288" r:id="rId20"/>
    <p:sldId id="289" r:id="rId21"/>
    <p:sldId id="290" r:id="rId22"/>
    <p:sldId id="283" r:id="rId23"/>
    <p:sldId id="295" r:id="rId24"/>
    <p:sldId id="284" r:id="rId25"/>
    <p:sldId id="282" r:id="rId26"/>
    <p:sldId id="286" r:id="rId27"/>
    <p:sldId id="278" r:id="rId28"/>
    <p:sldId id="281" r:id="rId29"/>
    <p:sldId id="292" r:id="rId30"/>
    <p:sldId id="293" r:id="rId31"/>
    <p:sldId id="266" r:id="rId32"/>
    <p:sldId id="269" r:id="rId33"/>
    <p:sldId id="2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F9"/>
    <a:srgbClr val="818E8E"/>
    <a:srgbClr val="685135"/>
    <a:srgbClr val="BDA07D"/>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75" autoAdjust="0"/>
    <p:restoredTop sz="95226" autoAdjust="0"/>
  </p:normalViewPr>
  <p:slideViewPr>
    <p:cSldViewPr snapToGrid="0">
      <p:cViewPr varScale="1">
        <p:scale>
          <a:sx n="108" d="100"/>
          <a:sy n="108" d="100"/>
        </p:scale>
        <p:origin x="39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1/10/2023</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1/10/2023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2800" cap="all" spc="200" baseline="0">
                <a:solidFill>
                  <a:schemeClr val="accent4"/>
                </a:solidFill>
                <a:latin typeface="Montserrat" pitchFamily="2" charset="0"/>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ontserrat" pitchFamily="2" charset="0"/>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ocesepb.org/ministriesoffices/offices/development/diocesan-services-appeal/materials.html"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mailto:Development@DiocesePB.org" TargetMode="External"/><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hyperlink" Target="https://www.diocesepb.org/ministriesoffices/offices/development/diocesan-services-appeal/donate-now.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780446612"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4B44D-CDCD-FCE8-2553-87453C562700}"/>
              </a:ext>
              <a:ext uri="{C183D7F6-B498-43B3-948B-1728B52AA6E4}">
                <adec:decorative xmlns:adec="http://schemas.microsoft.com/office/drawing/2017/decorative" val="1"/>
              </a:ext>
            </a:extLst>
          </p:cNvPr>
          <p:cNvSpPr/>
          <p:nvPr/>
        </p:nvSpPr>
        <p:spPr>
          <a:xfrm>
            <a:off x="0" y="8878"/>
            <a:ext cx="71389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491353" y="2683896"/>
            <a:ext cx="6810784" cy="2381250"/>
          </a:xfrm>
        </p:spPr>
        <p:txBody>
          <a:bodyPr/>
          <a:lstStyle/>
          <a:p>
            <a:r>
              <a:rPr lang="en-US" sz="4800" dirty="0">
                <a:latin typeface="Montserrat" pitchFamily="2" charset="0"/>
              </a:rPr>
              <a:t>2023</a:t>
            </a:r>
            <a:r>
              <a:rPr lang="en-US" sz="3400" dirty="0">
                <a:latin typeface="Montserrat" pitchFamily="2" charset="0"/>
              </a:rPr>
              <a:t> </a:t>
            </a:r>
            <a:br>
              <a:rPr lang="en-US" sz="3400" dirty="0">
                <a:latin typeface="Montserrat" pitchFamily="2" charset="0"/>
              </a:rPr>
            </a:br>
            <a:r>
              <a:rPr lang="en-US" sz="3400" dirty="0">
                <a:latin typeface="Montserrat" pitchFamily="2" charset="0"/>
              </a:rPr>
              <a:t>Diocesan Services </a:t>
            </a:r>
            <a:br>
              <a:rPr lang="en-US" sz="3400" dirty="0">
                <a:latin typeface="Montserrat" pitchFamily="2" charset="0"/>
              </a:rPr>
            </a:br>
            <a:r>
              <a:rPr lang="en-US" sz="3400" dirty="0">
                <a:latin typeface="Montserrat" pitchFamily="2" charset="0"/>
              </a:rPr>
              <a:t>appeal</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491353" y="5065146"/>
            <a:ext cx="5472797" cy="527311"/>
          </a:xfrm>
        </p:spPr>
        <p:txBody>
          <a:bodyPr/>
          <a:lstStyle/>
          <a:p>
            <a:r>
              <a:rPr lang="en-US" dirty="0">
                <a:solidFill>
                  <a:schemeClr val="tx1"/>
                </a:solidFill>
                <a:latin typeface="Century Gothic" panose="020B0502020202020204" pitchFamily="34" charset="0"/>
              </a:rPr>
              <a:t>Diocese of Palm Beach</a:t>
            </a:r>
          </a:p>
        </p:txBody>
      </p:sp>
      <p:pic>
        <p:nvPicPr>
          <p:cNvPr id="7" name="Picture Placeholder 6">
            <a:extLst>
              <a:ext uri="{FF2B5EF4-FFF2-40B4-BE49-F238E27FC236}">
                <a16:creationId xmlns:a16="http://schemas.microsoft.com/office/drawing/2014/main" id="{5A492D51-4DBA-40BC-82AA-A33BD0D3F740}"/>
              </a:ext>
            </a:extLst>
          </p:cNvPr>
          <p:cNvPicPr>
            <a:picLocks noGrp="1" noChangeAspect="1"/>
          </p:cNvPicPr>
          <p:nvPr>
            <p:ph type="pic" sz="quarter" idx="11"/>
          </p:nvPr>
        </p:nvPicPr>
        <p:blipFill>
          <a:blip r:embed="rId2"/>
          <a:srcRect/>
          <a:stretch/>
        </p:blipFill>
        <p:spPr>
          <a:xfrm>
            <a:off x="7197635" y="0"/>
            <a:ext cx="4624478" cy="6858000"/>
          </a:xfrm>
        </p:spPr>
      </p:pic>
      <p:pic>
        <p:nvPicPr>
          <p:cNvPr id="8" name="Picture 7" descr="Logo&#10;&#10;Description automatically generated">
            <a:extLst>
              <a:ext uri="{FF2B5EF4-FFF2-40B4-BE49-F238E27FC236}">
                <a16:creationId xmlns:a16="http://schemas.microsoft.com/office/drawing/2014/main" id="{0AF3BF64-4D5D-5C9A-55FC-F25A2BC1B0C2}"/>
              </a:ext>
            </a:extLst>
          </p:cNvPr>
          <p:cNvPicPr>
            <a:picLocks noChangeAspect="1"/>
          </p:cNvPicPr>
          <p:nvPr/>
        </p:nvPicPr>
        <p:blipFill>
          <a:blip r:embed="rId3"/>
          <a:stretch>
            <a:fillRect/>
          </a:stretch>
        </p:blipFill>
        <p:spPr>
          <a:xfrm>
            <a:off x="491353" y="487952"/>
            <a:ext cx="2352675" cy="2381250"/>
          </a:xfrm>
          <a:prstGeom prst="rect">
            <a:avLst/>
          </a:prstGeom>
        </p:spPr>
      </p:pic>
    </p:spTree>
    <p:extLst>
      <p:ext uri="{BB962C8B-B14F-4D97-AF65-F5344CB8AC3E}">
        <p14:creationId xmlns:p14="http://schemas.microsoft.com/office/powerpoint/2010/main" val="294077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77002" y="19049"/>
            <a:ext cx="23495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3721099" y="136525"/>
            <a:ext cx="7267469" cy="527050"/>
          </a:xfrm>
        </p:spPr>
        <p:txBody>
          <a:bodyPr/>
          <a:lstStyle/>
          <a:p>
            <a:r>
              <a:rPr lang="en-US" dirty="0"/>
              <a:t>2023 General Updates</a:t>
            </a:r>
          </a:p>
        </p:txBody>
      </p:sp>
      <p:sp>
        <p:nvSpPr>
          <p:cNvPr id="2" name="Date Placeholder 1">
            <a:extLst>
              <a:ext uri="{FF2B5EF4-FFF2-40B4-BE49-F238E27FC236}">
                <a16:creationId xmlns:a16="http://schemas.microsoft.com/office/drawing/2014/main" id="{3C42074A-2A66-40C8-BA9E-4C97B6C2C810}"/>
              </a:ext>
            </a:extLst>
          </p:cNvPr>
          <p:cNvSpPr>
            <a:spLocks noGrp="1"/>
          </p:cNvSpPr>
          <p:nvPr>
            <p:ph type="dt" sz="half" idx="10"/>
          </p:nvPr>
        </p:nvSpPr>
        <p:spPr>
          <a:xfrm>
            <a:off x="838200" y="6356350"/>
            <a:ext cx="2743200" cy="365125"/>
          </a:xfrm>
        </p:spPr>
        <p:txBody>
          <a:bodyPr/>
          <a:lstStyle/>
          <a:p>
            <a:r>
              <a:rPr lang="en-US" dirty="0"/>
              <a:t>2023</a:t>
            </a:r>
          </a:p>
        </p:txBody>
      </p:sp>
      <p:sp>
        <p:nvSpPr>
          <p:cNvPr id="3" name="Footer Placeholder 2">
            <a:extLst>
              <a:ext uri="{FF2B5EF4-FFF2-40B4-BE49-F238E27FC236}">
                <a16:creationId xmlns:a16="http://schemas.microsoft.com/office/drawing/2014/main" id="{05035BF3-F379-4230-ADAD-0D67A84DAD9A}"/>
              </a:ext>
            </a:extLst>
          </p:cNvPr>
          <p:cNvSpPr>
            <a:spLocks noGrp="1"/>
          </p:cNvSpPr>
          <p:nvPr>
            <p:ph type="ftr" sz="quarter" idx="11"/>
          </p:nvPr>
        </p:nvSpPr>
        <p:spPr>
          <a:xfrm>
            <a:off x="4038600" y="6356350"/>
            <a:ext cx="4114800" cy="365125"/>
          </a:xfrm>
        </p:spPr>
        <p:txBody>
          <a:bodyPr/>
          <a:lstStyle/>
          <a:p>
            <a:r>
              <a:rPr lang="en-US" dirty="0"/>
              <a:t>DIOCESAN Services appeal</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10</a:t>
            </a:fld>
            <a:endParaRPr lang="en-US" dirty="0"/>
          </a:p>
        </p:txBody>
      </p:sp>
      <p:sp>
        <p:nvSpPr>
          <p:cNvPr id="6" name="Text Placeholder 5">
            <a:extLst>
              <a:ext uri="{FF2B5EF4-FFF2-40B4-BE49-F238E27FC236}">
                <a16:creationId xmlns:a16="http://schemas.microsoft.com/office/drawing/2014/main" id="{7ECB909A-DC0F-F3DE-51CE-7D43F05D7AB8}"/>
              </a:ext>
            </a:extLst>
          </p:cNvPr>
          <p:cNvSpPr>
            <a:spLocks noGrp="1"/>
          </p:cNvSpPr>
          <p:nvPr>
            <p:ph type="body" sz="quarter" idx="15"/>
          </p:nvPr>
        </p:nvSpPr>
        <p:spPr>
          <a:xfrm>
            <a:off x="813209" y="1065202"/>
            <a:ext cx="8202972" cy="5135574"/>
          </a:xfrm>
        </p:spPr>
        <p:txBody>
          <a:bodyPr/>
          <a:lstStyle/>
          <a:p>
            <a:pPr marL="342900" indent="-342900">
              <a:buFont typeface="Arial" panose="020B0604020202020204" pitchFamily="34" charset="0"/>
              <a:buChar char="•"/>
            </a:pPr>
            <a:r>
              <a:rPr lang="en-US" sz="2400" dirty="0"/>
              <a:t>New option for bilingual content</a:t>
            </a:r>
          </a:p>
          <a:p>
            <a:pPr marL="342900" indent="-342900">
              <a:buFont typeface="Arial" panose="020B0604020202020204" pitchFamily="34" charset="0"/>
              <a:buChar char="•"/>
            </a:pPr>
            <a:r>
              <a:rPr lang="en-US" sz="2400" dirty="0"/>
              <a:t>New and equal in-pew envelopes for Spanish and Creole</a:t>
            </a:r>
          </a:p>
          <a:p>
            <a:pPr marL="342900" indent="-342900">
              <a:buFont typeface="Arial" panose="020B0604020202020204" pitchFamily="34" charset="0"/>
              <a:buChar char="•"/>
            </a:pPr>
            <a:r>
              <a:rPr lang="en-US" sz="2400" dirty="0"/>
              <a:t>Redesigned in-pew envelopes </a:t>
            </a:r>
          </a:p>
          <a:p>
            <a:pPr marL="342900" indent="-342900">
              <a:buFont typeface="Arial" panose="020B0604020202020204" pitchFamily="34" charset="0"/>
              <a:buChar char="•"/>
            </a:pPr>
            <a:r>
              <a:rPr lang="en-US" sz="2400" dirty="0"/>
              <a:t>New way of updating donor profiles for all donors</a:t>
            </a:r>
          </a:p>
          <a:p>
            <a:pPr marL="342900" indent="-342900">
              <a:buFont typeface="Arial" panose="020B0604020202020204" pitchFamily="34" charset="0"/>
              <a:buChar char="•"/>
            </a:pPr>
            <a:r>
              <a:rPr lang="en-US" sz="2400" dirty="0"/>
              <a:t>New allocations of what the DSA supports</a:t>
            </a:r>
          </a:p>
          <a:p>
            <a:pPr marL="342900" indent="-342900">
              <a:buFont typeface="Arial" panose="020B0604020202020204" pitchFamily="34" charset="0"/>
              <a:buChar char="•"/>
            </a:pPr>
            <a:r>
              <a:rPr lang="en-US" sz="2400" dirty="0"/>
              <a:t>Thank you messages for parishes to use (from Bishop and beneficiaries</a:t>
            </a:r>
            <a:r>
              <a:rPr lang="en-US" dirty="0"/>
              <a:t>)</a:t>
            </a:r>
          </a:p>
          <a:p>
            <a:endParaRPr lang="en-US" dirty="0"/>
          </a:p>
          <a:p>
            <a:endParaRPr lang="en-US" dirty="0"/>
          </a:p>
        </p:txBody>
      </p:sp>
      <p:pic>
        <p:nvPicPr>
          <p:cNvPr id="8" name="Picture 7">
            <a:extLst>
              <a:ext uri="{FF2B5EF4-FFF2-40B4-BE49-F238E27FC236}">
                <a16:creationId xmlns:a16="http://schemas.microsoft.com/office/drawing/2014/main" id="{4C18E0CC-B92A-4EEF-2B1D-0EBB87D42A77}"/>
              </a:ext>
            </a:extLst>
          </p:cNvPr>
          <p:cNvPicPr>
            <a:picLocks noChangeAspect="1"/>
          </p:cNvPicPr>
          <p:nvPr/>
        </p:nvPicPr>
        <p:blipFill>
          <a:blip r:embed="rId2"/>
          <a:stretch>
            <a:fillRect/>
          </a:stretch>
        </p:blipFill>
        <p:spPr>
          <a:xfrm>
            <a:off x="9160470" y="3045542"/>
            <a:ext cx="3031530" cy="3031530"/>
          </a:xfrm>
          <a:prstGeom prst="rect">
            <a:avLst/>
          </a:prstGeom>
        </p:spPr>
      </p:pic>
    </p:spTree>
    <p:extLst>
      <p:ext uri="{BB962C8B-B14F-4D97-AF65-F5344CB8AC3E}">
        <p14:creationId xmlns:p14="http://schemas.microsoft.com/office/powerpoint/2010/main" val="249393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Table&#10;&#10;Description automatically generated">
            <a:extLst>
              <a:ext uri="{FF2B5EF4-FFF2-40B4-BE49-F238E27FC236}">
                <a16:creationId xmlns:a16="http://schemas.microsoft.com/office/drawing/2014/main" id="{B7692C93-DBC5-B225-BBD5-68ABC3A8BCCD}"/>
              </a:ext>
            </a:extLst>
          </p:cNvPr>
          <p:cNvPicPr>
            <a:picLocks noGrp="1" noChangeAspect="1"/>
          </p:cNvPicPr>
          <p:nvPr>
            <p:ph type="pic" sz="quarter" idx="11"/>
          </p:nvPr>
        </p:nvPicPr>
        <p:blipFill rotWithShape="1">
          <a:blip r:embed="rId2"/>
          <a:srcRect t="2344" b="2344"/>
          <a:stretch/>
        </p:blipFill>
        <p:spPr>
          <a:xfrm>
            <a:off x="385163" y="68262"/>
            <a:ext cx="5482989" cy="6721475"/>
          </a:xfrm>
          <a:prstGeom prst="rect">
            <a:avLst/>
          </a:prstGeom>
          <a:noFill/>
        </p:spPr>
      </p:pic>
      <p:sp>
        <p:nvSpPr>
          <p:cNvPr id="4" name="Date Placeholder 3" hidden="1">
            <a:extLst>
              <a:ext uri="{FF2B5EF4-FFF2-40B4-BE49-F238E27FC236}">
                <a16:creationId xmlns:a16="http://schemas.microsoft.com/office/drawing/2014/main" id="{55841A13-214E-B7B9-E631-6DF267406C65}"/>
              </a:ext>
            </a:extLst>
          </p:cNvPr>
          <p:cNvSpPr>
            <a:spLocks noGrp="1"/>
          </p:cNvSpPr>
          <p:nvPr>
            <p:ph type="dt" sz="half" idx="4294967295"/>
          </p:nvPr>
        </p:nvSpPr>
        <p:spPr>
          <a:xfrm>
            <a:off x="838200" y="6356350"/>
            <a:ext cx="2743200" cy="365125"/>
          </a:xfrm>
        </p:spPr>
        <p:txBody>
          <a:bodyPr anchor="ctr">
            <a:normAutofit/>
          </a:bodyPr>
          <a:lstStyle/>
          <a:p>
            <a:pPr>
              <a:spcAft>
                <a:spcPts val="600"/>
              </a:spcAft>
            </a:pPr>
            <a:r>
              <a:rPr lang="en-US"/>
              <a:t>20XX</a:t>
            </a:r>
          </a:p>
        </p:txBody>
      </p:sp>
      <p:sp>
        <p:nvSpPr>
          <p:cNvPr id="8" name="Slide Number Placeholder 7" hidden="1">
            <a:extLst>
              <a:ext uri="{FF2B5EF4-FFF2-40B4-BE49-F238E27FC236}">
                <a16:creationId xmlns:a16="http://schemas.microsoft.com/office/drawing/2014/main" id="{FC670B45-E4A1-C2D5-F418-41B2B167AFD8}"/>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F91729D4-A164-47A3-830D-E792BCE699E4}" type="slidenum">
              <a:rPr lang="en-US" smtClean="0"/>
              <a:pPr>
                <a:spcAft>
                  <a:spcPts val="600"/>
                </a:spcAft>
              </a:pPr>
              <a:t>11</a:t>
            </a:fld>
            <a:endParaRPr lang="en-US"/>
          </a:p>
        </p:txBody>
      </p:sp>
      <p:pic>
        <p:nvPicPr>
          <p:cNvPr id="18" name="Picture 17" descr="Table&#10;&#10;Description automatically generated">
            <a:extLst>
              <a:ext uri="{FF2B5EF4-FFF2-40B4-BE49-F238E27FC236}">
                <a16:creationId xmlns:a16="http://schemas.microsoft.com/office/drawing/2014/main" id="{AF63783A-EDFA-CC18-D28B-7B4D9ECAD70B}"/>
              </a:ext>
            </a:extLst>
          </p:cNvPr>
          <p:cNvPicPr>
            <a:picLocks noChangeAspect="1"/>
          </p:cNvPicPr>
          <p:nvPr/>
        </p:nvPicPr>
        <p:blipFill>
          <a:blip r:embed="rId3"/>
          <a:stretch>
            <a:fillRect/>
          </a:stretch>
        </p:blipFill>
        <p:spPr>
          <a:xfrm>
            <a:off x="5868152" y="294967"/>
            <a:ext cx="6066622" cy="6091084"/>
          </a:xfrm>
          <a:prstGeom prst="rect">
            <a:avLst/>
          </a:prstGeom>
        </p:spPr>
      </p:pic>
    </p:spTree>
    <p:extLst>
      <p:ext uri="{BB962C8B-B14F-4D97-AF65-F5344CB8AC3E}">
        <p14:creationId xmlns:p14="http://schemas.microsoft.com/office/powerpoint/2010/main" val="4107256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ext&#10;&#10;Description automatically generated">
            <a:extLst>
              <a:ext uri="{FF2B5EF4-FFF2-40B4-BE49-F238E27FC236}">
                <a16:creationId xmlns:a16="http://schemas.microsoft.com/office/drawing/2014/main" id="{56836843-009A-4916-9E07-2EF5F7DD924F}"/>
              </a:ext>
            </a:extLst>
          </p:cNvPr>
          <p:cNvPicPr>
            <a:picLocks noGrp="1" noChangeAspect="1"/>
          </p:cNvPicPr>
          <p:nvPr>
            <p:ph type="pic" sz="quarter" idx="13"/>
          </p:nvPr>
        </p:nvPicPr>
        <p:blipFill rotWithShape="1">
          <a:blip r:embed="rId2"/>
          <a:srcRect r="845" b="-2"/>
          <a:stretch/>
        </p:blipFill>
        <p:spPr>
          <a:xfrm>
            <a:off x="3531585" y="211701"/>
            <a:ext cx="4846375" cy="6327211"/>
          </a:xfrm>
          <a:prstGeom prst="rect">
            <a:avLst/>
          </a:prstGeom>
          <a:noFill/>
        </p:spPr>
      </p:pic>
      <p:sp>
        <p:nvSpPr>
          <p:cNvPr id="23" name="Slide Number Placeholder 6">
            <a:extLst>
              <a:ext uri="{FF2B5EF4-FFF2-40B4-BE49-F238E27FC236}">
                <a16:creationId xmlns:a16="http://schemas.microsoft.com/office/drawing/2014/main" id="{743FEAA6-3337-0455-4C03-45D5B63CC54A}"/>
              </a:ext>
            </a:extLst>
          </p:cNvPr>
          <p:cNvSpPr>
            <a:spLocks noGrp="1"/>
          </p:cNvSpPr>
          <p:nvPr>
            <p:ph type="sldNum" sz="quarter" idx="12"/>
          </p:nvPr>
        </p:nvSpPr>
        <p:spPr>
          <a:xfrm>
            <a:off x="8610600" y="6356350"/>
            <a:ext cx="2743200" cy="365125"/>
          </a:xfrm>
        </p:spPr>
        <p:txBody>
          <a:bodyPr/>
          <a:lstStyle/>
          <a:p>
            <a:pPr>
              <a:spcAft>
                <a:spcPts val="600"/>
              </a:spcAft>
            </a:pPr>
            <a:fld id="{F91729D4-A164-47A3-830D-E792BCE699E4}" type="slidenum">
              <a:rPr lang="en-US" smtClean="0"/>
              <a:pPr>
                <a:spcAft>
                  <a:spcPts val="600"/>
                </a:spcAft>
              </a:pPr>
              <a:t>12</a:t>
            </a:fld>
            <a:endParaRPr lang="en-US"/>
          </a:p>
        </p:txBody>
      </p:sp>
      <p:sp>
        <p:nvSpPr>
          <p:cNvPr id="8" name="Slide Number Placeholder 7" hidden="1">
            <a:extLst>
              <a:ext uri="{FF2B5EF4-FFF2-40B4-BE49-F238E27FC236}">
                <a16:creationId xmlns:a16="http://schemas.microsoft.com/office/drawing/2014/main" id="{1AA6A5F3-AE06-C5C0-4F20-53A60641A3DB}"/>
              </a:ext>
            </a:extLst>
          </p:cNvPr>
          <p:cNvSpPr>
            <a:spLocks noGrp="1"/>
          </p:cNvSpPr>
          <p:nvPr>
            <p:ph type="sldNum" sz="quarter" idx="4294967295"/>
          </p:nvPr>
        </p:nvSpPr>
        <p:spPr>
          <a:xfrm>
            <a:off x="8610600" y="6356350"/>
            <a:ext cx="2743200" cy="365125"/>
          </a:xfrm>
        </p:spPr>
        <p:txBody>
          <a:bodyPr/>
          <a:lstStyle/>
          <a:p>
            <a:pPr>
              <a:spcAft>
                <a:spcPts val="600"/>
              </a:spcAft>
            </a:pPr>
            <a:fld id="{F91729D4-A164-47A3-830D-E792BCE699E4}" type="slidenum">
              <a:rPr lang="en-US" smtClean="0"/>
              <a:pPr>
                <a:spcAft>
                  <a:spcPts val="600"/>
                </a:spcAft>
              </a:pPr>
              <a:t>12</a:t>
            </a:fld>
            <a:endParaRPr lang="en-US"/>
          </a:p>
        </p:txBody>
      </p:sp>
    </p:spTree>
    <p:extLst>
      <p:ext uri="{BB962C8B-B14F-4D97-AF65-F5344CB8AC3E}">
        <p14:creationId xmlns:p14="http://schemas.microsoft.com/office/powerpoint/2010/main" val="35595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FE1F44-816B-ED42-CEEC-71AE1ED6F021}"/>
              </a:ext>
            </a:extLst>
          </p:cNvPr>
          <p:cNvPicPr>
            <a:picLocks noChangeAspect="1"/>
          </p:cNvPicPr>
          <p:nvPr/>
        </p:nvPicPr>
        <p:blipFill>
          <a:blip r:embed="rId2"/>
          <a:src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938E3964-EE54-4BDC-A0A3-DC7D197FFB5C}"/>
              </a:ext>
            </a:extLst>
          </p:cNvPr>
          <p:cNvSpPr>
            <a:spLocks noGrp="1"/>
          </p:cNvSpPr>
          <p:nvPr>
            <p:ph type="body" sz="quarter" idx="16"/>
          </p:nvPr>
        </p:nvSpPr>
        <p:spPr>
          <a:xfrm>
            <a:off x="838200" y="355101"/>
            <a:ext cx="6383682" cy="514842"/>
          </a:xfrm>
        </p:spPr>
        <p:txBody>
          <a:bodyPr/>
          <a:lstStyle/>
          <a:p>
            <a:pPr>
              <a:lnSpc>
                <a:spcPct val="150000"/>
              </a:lnSpc>
            </a:pPr>
            <a:r>
              <a:rPr lang="en-US" sz="1800" i="1" dirty="0">
                <a:solidFill>
                  <a:srgbClr val="F5F9F9"/>
                </a:solidFill>
                <a:latin typeface="+mj-lt"/>
              </a:rPr>
              <a:t>Social media graphics, power point slides, bulletin announcements, ambo announcements, video in three languages, vignette videos of each section, logos, QR code, poster template, Bishop’s Letters, Ambo Announcements, Bulletin Text, bulletin graphics, brochure copies, pledge graphics, thermometer template, Transmittal Form, Parishioner Contact Information Form, Data Entry Procedures for Parishes</a:t>
            </a:r>
          </a:p>
          <a:p>
            <a:pPr>
              <a:lnSpc>
                <a:spcPct val="150000"/>
              </a:lnSpc>
            </a:pPr>
            <a:endParaRPr lang="en-US" sz="1800" i="1" dirty="0">
              <a:solidFill>
                <a:srgbClr val="F5F9F9"/>
              </a:solidFill>
              <a:latin typeface="+mj-lt"/>
            </a:endParaRPr>
          </a:p>
          <a:p>
            <a:pPr>
              <a:lnSpc>
                <a:spcPct val="150000"/>
              </a:lnSpc>
            </a:pPr>
            <a:r>
              <a:rPr lang="en-US" sz="1800" i="1" dirty="0">
                <a:solidFill>
                  <a:srgbClr val="F5F9F9"/>
                </a:solidFill>
                <a:latin typeface="+mj-lt"/>
                <a:hlinkClick r:id="rId3">
                  <a:extLst>
                    <a:ext uri="{A12FA001-AC4F-418D-AE19-62706E023703}">
                      <ahyp:hlinkClr xmlns:ahyp="http://schemas.microsoft.com/office/drawing/2018/hyperlinkcolor" val="tx"/>
                    </a:ext>
                  </a:extLst>
                </a:hlinkClick>
              </a:rPr>
              <a:t>https://www.diocesepb.org/ministriesoffices/offices/development/diocesan-services-appeal/materials.html</a:t>
            </a:r>
            <a:r>
              <a:rPr lang="en-US" sz="1800" i="1" dirty="0">
                <a:solidFill>
                  <a:srgbClr val="F5F9F9"/>
                </a:solidFill>
                <a:latin typeface="+mj-lt"/>
              </a:rPr>
              <a:t> </a:t>
            </a:r>
          </a:p>
        </p:txBody>
      </p:sp>
      <p:sp>
        <p:nvSpPr>
          <p:cNvPr id="2" name="Date Placeholder 1">
            <a:extLst>
              <a:ext uri="{FF2B5EF4-FFF2-40B4-BE49-F238E27FC236}">
                <a16:creationId xmlns:a16="http://schemas.microsoft.com/office/drawing/2014/main" id="{C15C08D0-D6EE-4AF3-849A-12E064512A94}"/>
              </a:ext>
            </a:extLst>
          </p:cNvPr>
          <p:cNvSpPr>
            <a:spLocks noGrp="1"/>
          </p:cNvSpPr>
          <p:nvPr>
            <p:ph type="dt" sz="half" idx="10"/>
          </p:nvPr>
        </p:nvSpPr>
        <p:spPr>
          <a:xfrm>
            <a:off x="838200" y="6356350"/>
            <a:ext cx="2743200" cy="365125"/>
          </a:xfrm>
        </p:spPr>
        <p:txBody>
          <a:bodyPr/>
          <a:lstStyle/>
          <a:p>
            <a:r>
              <a:rPr lang="en-US" dirty="0"/>
              <a:t>2023</a:t>
            </a:r>
          </a:p>
        </p:txBody>
      </p:sp>
      <p:sp>
        <p:nvSpPr>
          <p:cNvPr id="3" name="Footer Placeholder 2">
            <a:extLst>
              <a:ext uri="{FF2B5EF4-FFF2-40B4-BE49-F238E27FC236}">
                <a16:creationId xmlns:a16="http://schemas.microsoft.com/office/drawing/2014/main" id="{6CCBF0FB-0046-4D3C-AC29-2382CF05B6D1}"/>
              </a:ext>
            </a:extLst>
          </p:cNvPr>
          <p:cNvSpPr>
            <a:spLocks noGrp="1"/>
          </p:cNvSpPr>
          <p:nvPr>
            <p:ph type="ftr" sz="quarter" idx="11"/>
          </p:nvPr>
        </p:nvSpPr>
        <p:spPr>
          <a:xfrm>
            <a:off x="4038600" y="6356350"/>
            <a:ext cx="4114800" cy="365125"/>
          </a:xfrm>
        </p:spPr>
        <p:txBody>
          <a:bodyPr/>
          <a:lstStyle/>
          <a:p>
            <a:r>
              <a:rPr lang="en-US" dirty="0"/>
              <a:t>DIOCESAN Services appeal</a:t>
            </a:r>
          </a:p>
        </p:txBody>
      </p:sp>
      <p:pic>
        <p:nvPicPr>
          <p:cNvPr id="37" name="Picture Placeholder 36">
            <a:extLst>
              <a:ext uri="{FF2B5EF4-FFF2-40B4-BE49-F238E27FC236}">
                <a16:creationId xmlns:a16="http://schemas.microsoft.com/office/drawing/2014/main" id="{1573DF6C-A3E4-4821-B550-4A14F71D3AA4}"/>
              </a:ext>
            </a:extLst>
          </p:cNvPr>
          <p:cNvPicPr>
            <a:picLocks noGrp="1" noChangeAspect="1"/>
          </p:cNvPicPr>
          <p:nvPr>
            <p:ph type="pic" sz="quarter" idx="14"/>
          </p:nvPr>
        </p:nvPicPr>
        <p:blipFill>
          <a:blip r:embed="rId4"/>
          <a:srcRect/>
          <a:stretch/>
        </p:blipFill>
        <p:spPr>
          <a:xfrm>
            <a:off x="9225697" y="355101"/>
            <a:ext cx="2743200" cy="2743200"/>
          </a:xfrm>
        </p:spPr>
      </p:pic>
      <p:sp>
        <p:nvSpPr>
          <p:cNvPr id="4" name="Slide Number Placeholder 3">
            <a:extLst>
              <a:ext uri="{FF2B5EF4-FFF2-40B4-BE49-F238E27FC236}">
                <a16:creationId xmlns:a16="http://schemas.microsoft.com/office/drawing/2014/main" id="{C5FE626F-057D-4E99-A748-F977659F21E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13</a:t>
            </a:fld>
            <a:endParaRPr lang="en-US" dirty="0"/>
          </a:p>
        </p:txBody>
      </p:sp>
    </p:spTree>
    <p:extLst>
      <p:ext uri="{BB962C8B-B14F-4D97-AF65-F5344CB8AC3E}">
        <p14:creationId xmlns:p14="http://schemas.microsoft.com/office/powerpoint/2010/main" val="134242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77002" y="19049"/>
            <a:ext cx="23495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3721100" y="136525"/>
            <a:ext cx="4749800" cy="527050"/>
          </a:xfrm>
        </p:spPr>
        <p:txBody>
          <a:bodyPr/>
          <a:lstStyle/>
          <a:p>
            <a:r>
              <a:rPr lang="en-US" dirty="0"/>
              <a:t>Processing gifts </a:t>
            </a:r>
          </a:p>
        </p:txBody>
      </p:sp>
      <p:pic>
        <p:nvPicPr>
          <p:cNvPr id="9" name="Picture Placeholder 8">
            <a:extLst>
              <a:ext uri="{FF2B5EF4-FFF2-40B4-BE49-F238E27FC236}">
                <a16:creationId xmlns:a16="http://schemas.microsoft.com/office/drawing/2014/main" id="{22E34CE8-EDAD-4F1F-B483-DB47EDF53E66}"/>
              </a:ext>
            </a:extLst>
          </p:cNvPr>
          <p:cNvPicPr>
            <a:picLocks noGrp="1" noChangeAspect="1"/>
          </p:cNvPicPr>
          <p:nvPr>
            <p:ph type="pic" sz="quarter" idx="13"/>
          </p:nvPr>
        </p:nvPicPr>
        <p:blipFill>
          <a:blip r:embed="rId2"/>
          <a:srcRect/>
          <a:stretch/>
        </p:blipFill>
        <p:spPr>
          <a:xfrm>
            <a:off x="154619" y="232745"/>
            <a:ext cx="2562881" cy="2412802"/>
          </a:xfrm>
        </p:spPr>
      </p:pic>
      <p:sp>
        <p:nvSpPr>
          <p:cNvPr id="2" name="Date Placeholder 1">
            <a:extLst>
              <a:ext uri="{FF2B5EF4-FFF2-40B4-BE49-F238E27FC236}">
                <a16:creationId xmlns:a16="http://schemas.microsoft.com/office/drawing/2014/main" id="{3C42074A-2A66-40C8-BA9E-4C97B6C2C810}"/>
              </a:ext>
            </a:extLst>
          </p:cNvPr>
          <p:cNvSpPr>
            <a:spLocks noGrp="1"/>
          </p:cNvSpPr>
          <p:nvPr>
            <p:ph type="dt" sz="half" idx="10"/>
          </p:nvPr>
        </p:nvSpPr>
        <p:spPr>
          <a:xfrm>
            <a:off x="838200" y="6356350"/>
            <a:ext cx="2743200" cy="365125"/>
          </a:xfrm>
        </p:spPr>
        <p:txBody>
          <a:bodyPr/>
          <a:lstStyle/>
          <a:p>
            <a:r>
              <a:rPr lang="en-US" dirty="0"/>
              <a:t>2023</a:t>
            </a:r>
          </a:p>
        </p:txBody>
      </p:sp>
      <p:sp>
        <p:nvSpPr>
          <p:cNvPr id="3" name="Footer Placeholder 2">
            <a:extLst>
              <a:ext uri="{FF2B5EF4-FFF2-40B4-BE49-F238E27FC236}">
                <a16:creationId xmlns:a16="http://schemas.microsoft.com/office/drawing/2014/main" id="{05035BF3-F379-4230-ADAD-0D67A84DAD9A}"/>
              </a:ext>
            </a:extLst>
          </p:cNvPr>
          <p:cNvSpPr>
            <a:spLocks noGrp="1"/>
          </p:cNvSpPr>
          <p:nvPr>
            <p:ph type="ftr" sz="quarter" idx="11"/>
          </p:nvPr>
        </p:nvSpPr>
        <p:spPr>
          <a:xfrm>
            <a:off x="4038600" y="6356350"/>
            <a:ext cx="4114800" cy="365125"/>
          </a:xfrm>
        </p:spPr>
        <p:txBody>
          <a:bodyPr/>
          <a:lstStyle/>
          <a:p>
            <a:r>
              <a:rPr lang="en-US" dirty="0"/>
              <a:t>DIOCESAN Services appeal</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14</a:t>
            </a:fld>
            <a:endParaRPr lang="en-US" dirty="0"/>
          </a:p>
        </p:txBody>
      </p:sp>
      <p:sp>
        <p:nvSpPr>
          <p:cNvPr id="6" name="Text Placeholder 5">
            <a:extLst>
              <a:ext uri="{FF2B5EF4-FFF2-40B4-BE49-F238E27FC236}">
                <a16:creationId xmlns:a16="http://schemas.microsoft.com/office/drawing/2014/main" id="{7ECB909A-DC0F-F3DE-51CE-7D43F05D7AB8}"/>
              </a:ext>
            </a:extLst>
          </p:cNvPr>
          <p:cNvSpPr>
            <a:spLocks noGrp="1"/>
          </p:cNvSpPr>
          <p:nvPr>
            <p:ph type="body" sz="quarter" idx="15"/>
          </p:nvPr>
        </p:nvSpPr>
        <p:spPr>
          <a:xfrm>
            <a:off x="2717500" y="663575"/>
            <a:ext cx="9322651" cy="5444262"/>
          </a:xfrm>
        </p:spPr>
        <p:txBody>
          <a:bodyPr/>
          <a:lstStyle/>
          <a:p>
            <a:pPr marL="285750" indent="-285750">
              <a:buFont typeface="Arial" panose="020B0604020202020204" pitchFamily="34" charset="0"/>
              <a:buChar char="•"/>
            </a:pPr>
            <a:r>
              <a:rPr lang="en-US" dirty="0"/>
              <a:t>Best case scenario: Donor uses card and envelope mailed to them OR   </a:t>
            </a:r>
          </a:p>
          <a:p>
            <a:pPr marL="285750" indent="-285750">
              <a:buFont typeface="Arial" panose="020B0604020202020204" pitchFamily="34" charset="0"/>
              <a:buChar char="•"/>
            </a:pPr>
            <a:r>
              <a:rPr lang="en-US" dirty="0"/>
              <a:t>Parish deposits checks/cash and sends one check to the diocese </a:t>
            </a:r>
          </a:p>
          <a:p>
            <a:pPr marL="971550" lvl="1" indent="-285750"/>
            <a:r>
              <a:rPr lang="en-US" sz="1400" dirty="0"/>
              <a:t>Parish opens in-pew or DSA envelope</a:t>
            </a:r>
          </a:p>
          <a:p>
            <a:pPr marL="971550" lvl="1" indent="-285750"/>
            <a:r>
              <a:rPr lang="en-US" sz="1400" dirty="0"/>
              <a:t>Place donor information label on in-pew envelope</a:t>
            </a:r>
          </a:p>
          <a:p>
            <a:pPr marL="971550" lvl="1" indent="-285750"/>
            <a:r>
              <a:rPr lang="en-US" sz="1400" dirty="0"/>
              <a:t>Deposit any cash or checks (except if the check is a down payment for a credit card and Bank Authorization/Direct Debit pledge)</a:t>
            </a:r>
          </a:p>
          <a:p>
            <a:pPr marL="971550" lvl="1" indent="-285750"/>
            <a:r>
              <a:rPr lang="en-US" sz="1400" dirty="0"/>
              <a:t>Fill out Transmittal Form and email a copy of the form to </a:t>
            </a:r>
            <a:r>
              <a:rPr lang="en-US" sz="1400" dirty="0">
                <a:hlinkClick r:id="rId3"/>
              </a:rPr>
              <a:t>Development@DiocesePB.org</a:t>
            </a:r>
            <a:r>
              <a:rPr lang="en-US" sz="1400" dirty="0"/>
              <a:t>  </a:t>
            </a:r>
          </a:p>
          <a:p>
            <a:pPr marL="971550" lvl="1" indent="-285750"/>
            <a:r>
              <a:rPr lang="en-US" sz="1400" dirty="0"/>
              <a:t>Mail check(s) via FedEx or UPS with tracking </a:t>
            </a:r>
          </a:p>
          <a:p>
            <a:pPr marL="971550" lvl="1" indent="-285750"/>
            <a:r>
              <a:rPr lang="en-US" sz="1400" dirty="0"/>
              <a:t>Check FTP site to confirm we received the check</a:t>
            </a:r>
          </a:p>
          <a:p>
            <a:pPr marL="285750" indent="-285750">
              <a:buFont typeface="Arial" panose="020B0604020202020204" pitchFamily="34" charset="0"/>
              <a:buChar char="•"/>
            </a:pPr>
            <a:r>
              <a:rPr lang="en-US" dirty="0"/>
              <a:t>Please send Transmittal Form and/or checks/cash to the diocese as soon as possible</a:t>
            </a:r>
          </a:p>
          <a:p>
            <a:pPr marL="285750" indent="-285750">
              <a:buFont typeface="Arial" panose="020B0604020202020204" pitchFamily="34" charset="0"/>
              <a:buChar char="•"/>
            </a:pPr>
            <a:r>
              <a:rPr lang="en-US" dirty="0"/>
              <a:t>If you receive cash without a name, plus use the word “Miscellaneous” as the “Donor Name” in the Transmittal Form </a:t>
            </a:r>
          </a:p>
          <a:p>
            <a:pPr marL="285750" indent="-285750">
              <a:buFont typeface="Arial" panose="020B0604020202020204" pitchFamily="34" charset="0"/>
              <a:buChar char="•"/>
            </a:pPr>
            <a:r>
              <a:rPr lang="en-US" dirty="0"/>
              <a:t>Please send voided check for direct debit</a:t>
            </a:r>
          </a:p>
          <a:p>
            <a:pPr marL="285750" indent="-285750">
              <a:buFont typeface="Arial" panose="020B0604020202020204" pitchFamily="34" charset="0"/>
              <a:buChar char="•"/>
            </a:pPr>
            <a:r>
              <a:rPr lang="en-US" dirty="0"/>
              <a:t>Please don’t deposit a check for the credit card and bank authorization</a:t>
            </a:r>
          </a:p>
          <a:p>
            <a:pPr marL="285750" indent="-285750">
              <a:buFont typeface="Arial" panose="020B0604020202020204" pitchFamily="34" charset="0"/>
              <a:buChar char="•"/>
            </a:pPr>
            <a:r>
              <a:rPr lang="en-US" dirty="0"/>
              <a:t>We can provide a second set of donor information labels if needed</a:t>
            </a:r>
          </a:p>
          <a:p>
            <a:pPr marL="285750" indent="-285750">
              <a:buFont typeface="Arial" panose="020B0604020202020204" pitchFamily="34" charset="0"/>
              <a:buChar char="•"/>
            </a:pPr>
            <a:r>
              <a:rPr lang="en-US" dirty="0"/>
              <a:t>Please do not send donors to your website to donate to the DSA, but rather the link, </a:t>
            </a:r>
            <a:r>
              <a:rPr lang="en-US" dirty="0">
                <a:hlinkClick r:id="rId4"/>
              </a:rPr>
              <a:t>https://www.diocesepb.org/ministriesoffices/offices/development/diocesan-services-appeal/donate-now.html</a:t>
            </a:r>
            <a:r>
              <a:rPr lang="en-US" dirty="0"/>
              <a:t>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87392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520700" y="387452"/>
            <a:ext cx="7632700" cy="527050"/>
          </a:xfrm>
        </p:spPr>
        <p:txBody>
          <a:bodyPr/>
          <a:lstStyle/>
          <a:p>
            <a:r>
              <a:rPr lang="en-US" dirty="0"/>
              <a:t>in-pew envelope (inside)</a:t>
            </a:r>
          </a:p>
        </p:txBody>
      </p:sp>
      <p:sp>
        <p:nvSpPr>
          <p:cNvPr id="2" name="Date Placeholder 1">
            <a:extLst>
              <a:ext uri="{FF2B5EF4-FFF2-40B4-BE49-F238E27FC236}">
                <a16:creationId xmlns:a16="http://schemas.microsoft.com/office/drawing/2014/main" id="{3C42074A-2A66-40C8-BA9E-4C97B6C2C810}"/>
              </a:ext>
            </a:extLst>
          </p:cNvPr>
          <p:cNvSpPr>
            <a:spLocks noGrp="1"/>
          </p:cNvSpPr>
          <p:nvPr>
            <p:ph type="dt" sz="half" idx="10"/>
          </p:nvPr>
        </p:nvSpPr>
        <p:spPr>
          <a:xfrm>
            <a:off x="838200" y="6356350"/>
            <a:ext cx="2743200" cy="365125"/>
          </a:xfrm>
        </p:spPr>
        <p:txBody>
          <a:bodyPr/>
          <a:lstStyle/>
          <a:p>
            <a:r>
              <a:rPr lang="en-US" dirty="0"/>
              <a:t>2023</a:t>
            </a:r>
          </a:p>
        </p:txBody>
      </p:sp>
      <p:sp>
        <p:nvSpPr>
          <p:cNvPr id="3" name="Footer Placeholder 2">
            <a:extLst>
              <a:ext uri="{FF2B5EF4-FFF2-40B4-BE49-F238E27FC236}">
                <a16:creationId xmlns:a16="http://schemas.microsoft.com/office/drawing/2014/main" id="{05035BF3-F379-4230-ADAD-0D67A84DAD9A}"/>
              </a:ext>
            </a:extLst>
          </p:cNvPr>
          <p:cNvSpPr>
            <a:spLocks noGrp="1"/>
          </p:cNvSpPr>
          <p:nvPr>
            <p:ph type="ftr" sz="quarter" idx="11"/>
          </p:nvPr>
        </p:nvSpPr>
        <p:spPr>
          <a:xfrm>
            <a:off x="4038600" y="6356350"/>
            <a:ext cx="4114800" cy="365125"/>
          </a:xfrm>
        </p:spPr>
        <p:txBody>
          <a:bodyPr/>
          <a:lstStyle/>
          <a:p>
            <a:r>
              <a:rPr lang="en-US" dirty="0"/>
              <a:t>DIOCESAN Services appeal</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15</a:t>
            </a:fld>
            <a:endParaRPr lang="en-US" dirty="0"/>
          </a:p>
        </p:txBody>
      </p:sp>
      <p:pic>
        <p:nvPicPr>
          <p:cNvPr id="10" name="Picture 9" descr="Graphical user interface, application&#10;&#10;Description automatically generated">
            <a:extLst>
              <a:ext uri="{FF2B5EF4-FFF2-40B4-BE49-F238E27FC236}">
                <a16:creationId xmlns:a16="http://schemas.microsoft.com/office/drawing/2014/main" id="{B80AD3EF-CD34-DB9F-8295-A551AD9F84DB}"/>
              </a:ext>
            </a:extLst>
          </p:cNvPr>
          <p:cNvPicPr>
            <a:picLocks noChangeAspect="1"/>
          </p:cNvPicPr>
          <p:nvPr/>
        </p:nvPicPr>
        <p:blipFill>
          <a:blip r:embed="rId2"/>
          <a:stretch>
            <a:fillRect/>
          </a:stretch>
        </p:blipFill>
        <p:spPr>
          <a:xfrm>
            <a:off x="7602792" y="1552737"/>
            <a:ext cx="4114801" cy="1876263"/>
          </a:xfrm>
          <a:prstGeom prst="rect">
            <a:avLst/>
          </a:prstGeom>
        </p:spPr>
      </p:pic>
      <p:pic>
        <p:nvPicPr>
          <p:cNvPr id="12" name="Picture 11" descr="Table&#10;&#10;Description automatically generated">
            <a:extLst>
              <a:ext uri="{FF2B5EF4-FFF2-40B4-BE49-F238E27FC236}">
                <a16:creationId xmlns:a16="http://schemas.microsoft.com/office/drawing/2014/main" id="{71331AFC-904C-DA81-22B2-A4FCA620B5BF}"/>
              </a:ext>
            </a:extLst>
          </p:cNvPr>
          <p:cNvPicPr>
            <a:picLocks noChangeAspect="1"/>
          </p:cNvPicPr>
          <p:nvPr/>
        </p:nvPicPr>
        <p:blipFill>
          <a:blip r:embed="rId3"/>
          <a:stretch>
            <a:fillRect/>
          </a:stretch>
        </p:blipFill>
        <p:spPr>
          <a:xfrm>
            <a:off x="344625" y="1241425"/>
            <a:ext cx="7134225" cy="5114925"/>
          </a:xfrm>
          <a:prstGeom prst="rect">
            <a:avLst/>
          </a:prstGeom>
        </p:spPr>
      </p:pic>
      <p:sp>
        <p:nvSpPr>
          <p:cNvPr id="13" name="Title 18">
            <a:extLst>
              <a:ext uri="{FF2B5EF4-FFF2-40B4-BE49-F238E27FC236}">
                <a16:creationId xmlns:a16="http://schemas.microsoft.com/office/drawing/2014/main" id="{794BEF63-B442-58CD-678B-0DC701F24F2D}"/>
              </a:ext>
            </a:extLst>
          </p:cNvPr>
          <p:cNvSpPr txBox="1">
            <a:spLocks/>
          </p:cNvSpPr>
          <p:nvPr/>
        </p:nvSpPr>
        <p:spPr>
          <a:xfrm>
            <a:off x="8918634" y="1025687"/>
            <a:ext cx="2127131" cy="527050"/>
          </a:xfrm>
          <a:prstGeom prst="rect">
            <a:avLst/>
          </a:prstGeom>
        </p:spPr>
        <p:txBody>
          <a:bodyPr anchor="b"/>
          <a:lstStyle>
            <a:lvl1pPr algn="l" defTabSz="914400" rtl="0" eaLnBrk="1" latinLnBrk="0" hangingPunct="1">
              <a:lnSpc>
                <a:spcPct val="90000"/>
              </a:lnSpc>
              <a:spcBef>
                <a:spcPct val="0"/>
              </a:spcBef>
              <a:buNone/>
              <a:defRPr sz="3200" kern="1200" cap="all" spc="200" baseline="0">
                <a:solidFill>
                  <a:schemeClr val="accent4"/>
                </a:solidFill>
                <a:latin typeface="+mj-lt"/>
                <a:ea typeface="+mj-ea"/>
                <a:cs typeface="+mj-cs"/>
              </a:defRPr>
            </a:lvl1pPr>
          </a:lstStyle>
          <a:p>
            <a:r>
              <a:rPr lang="en-US" dirty="0"/>
              <a:t>Front</a:t>
            </a:r>
          </a:p>
        </p:txBody>
      </p:sp>
    </p:spTree>
    <p:extLst>
      <p:ext uri="{BB962C8B-B14F-4D97-AF65-F5344CB8AC3E}">
        <p14:creationId xmlns:p14="http://schemas.microsoft.com/office/powerpoint/2010/main" val="2994617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2F45-C3B4-12A9-0F11-C44D8E7F3421}"/>
              </a:ext>
            </a:extLst>
          </p:cNvPr>
          <p:cNvSpPr>
            <a:spLocks noGrp="1"/>
          </p:cNvSpPr>
          <p:nvPr>
            <p:ph type="title"/>
          </p:nvPr>
        </p:nvSpPr>
        <p:spPr/>
        <p:txBody>
          <a:bodyPr/>
          <a:lstStyle/>
          <a:p>
            <a:r>
              <a:rPr lang="en-US" dirty="0"/>
              <a:t>Label Template </a:t>
            </a:r>
          </a:p>
        </p:txBody>
      </p:sp>
      <p:sp>
        <p:nvSpPr>
          <p:cNvPr id="5" name="Slide Number Placeholder 4">
            <a:extLst>
              <a:ext uri="{FF2B5EF4-FFF2-40B4-BE49-F238E27FC236}">
                <a16:creationId xmlns:a16="http://schemas.microsoft.com/office/drawing/2014/main" id="{AF7B2E2F-1125-C0A6-660F-DCD0EBC57DBE}"/>
              </a:ext>
            </a:extLst>
          </p:cNvPr>
          <p:cNvSpPr>
            <a:spLocks noGrp="1"/>
          </p:cNvSpPr>
          <p:nvPr>
            <p:ph type="sldNum" sz="quarter" idx="12"/>
          </p:nvPr>
        </p:nvSpPr>
        <p:spPr/>
        <p:txBody>
          <a:bodyPr/>
          <a:lstStyle/>
          <a:p>
            <a:fld id="{F91729D4-A164-47A3-830D-E792BCE699E4}" type="slidenum">
              <a:rPr lang="en-US" smtClean="0"/>
              <a:t>16</a:t>
            </a:fld>
            <a:endParaRPr lang="en-US" dirty="0"/>
          </a:p>
        </p:txBody>
      </p:sp>
      <p:pic>
        <p:nvPicPr>
          <p:cNvPr id="7" name="Picture 6" descr="A close-up of a document&#10;&#10;Description automatically generated with medium confidence">
            <a:extLst>
              <a:ext uri="{FF2B5EF4-FFF2-40B4-BE49-F238E27FC236}">
                <a16:creationId xmlns:a16="http://schemas.microsoft.com/office/drawing/2014/main" id="{D10CA7DD-169D-1410-CDE2-D96B33BBFBA5}"/>
              </a:ext>
            </a:extLst>
          </p:cNvPr>
          <p:cNvPicPr>
            <a:picLocks noChangeAspect="1"/>
          </p:cNvPicPr>
          <p:nvPr/>
        </p:nvPicPr>
        <p:blipFill rotWithShape="1">
          <a:blip r:embed="rId2"/>
          <a:srcRect r="50000" b="74655"/>
          <a:stretch/>
        </p:blipFill>
        <p:spPr>
          <a:xfrm>
            <a:off x="5331503" y="2420368"/>
            <a:ext cx="2548909" cy="1201722"/>
          </a:xfrm>
          <a:prstGeom prst="rect">
            <a:avLst/>
          </a:prstGeom>
        </p:spPr>
      </p:pic>
      <p:sp>
        <p:nvSpPr>
          <p:cNvPr id="8" name="Rectangle 7">
            <a:extLst>
              <a:ext uri="{FF2B5EF4-FFF2-40B4-BE49-F238E27FC236}">
                <a16:creationId xmlns:a16="http://schemas.microsoft.com/office/drawing/2014/main" id="{84AD87D9-F373-C546-935A-58A07A27E476}"/>
              </a:ext>
            </a:extLst>
          </p:cNvPr>
          <p:cNvSpPr/>
          <p:nvPr/>
        </p:nvSpPr>
        <p:spPr>
          <a:xfrm>
            <a:off x="5381347" y="2849732"/>
            <a:ext cx="1498847" cy="426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25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B378-5C9A-00DC-8E05-90ECB7C3CEF1}"/>
              </a:ext>
            </a:extLst>
          </p:cNvPr>
          <p:cNvSpPr>
            <a:spLocks noGrp="1"/>
          </p:cNvSpPr>
          <p:nvPr>
            <p:ph type="title"/>
          </p:nvPr>
        </p:nvSpPr>
        <p:spPr/>
        <p:txBody>
          <a:bodyPr/>
          <a:lstStyle/>
          <a:p>
            <a:r>
              <a:rPr lang="en-US" dirty="0"/>
              <a:t>Stock transfer form</a:t>
            </a:r>
          </a:p>
        </p:txBody>
      </p:sp>
      <p:sp>
        <p:nvSpPr>
          <p:cNvPr id="5" name="Slide Number Placeholder 4">
            <a:extLst>
              <a:ext uri="{FF2B5EF4-FFF2-40B4-BE49-F238E27FC236}">
                <a16:creationId xmlns:a16="http://schemas.microsoft.com/office/drawing/2014/main" id="{2044FB22-C83F-BA71-837A-CE1EE0DE0162}"/>
              </a:ext>
            </a:extLst>
          </p:cNvPr>
          <p:cNvSpPr>
            <a:spLocks noGrp="1"/>
          </p:cNvSpPr>
          <p:nvPr>
            <p:ph type="sldNum" sz="quarter" idx="12"/>
          </p:nvPr>
        </p:nvSpPr>
        <p:spPr/>
        <p:txBody>
          <a:bodyPr/>
          <a:lstStyle/>
          <a:p>
            <a:fld id="{F91729D4-A164-47A3-830D-E792BCE699E4}" type="slidenum">
              <a:rPr lang="en-US" smtClean="0"/>
              <a:t>17</a:t>
            </a:fld>
            <a:endParaRPr lang="en-US" dirty="0"/>
          </a:p>
        </p:txBody>
      </p:sp>
      <p:pic>
        <p:nvPicPr>
          <p:cNvPr id="7" name="Picture 6" descr="Table, letter&#10;&#10;Description automatically generated">
            <a:extLst>
              <a:ext uri="{FF2B5EF4-FFF2-40B4-BE49-F238E27FC236}">
                <a16:creationId xmlns:a16="http://schemas.microsoft.com/office/drawing/2014/main" id="{0B4D2EF4-A03F-0260-4611-9FF4F93EBFB2}"/>
              </a:ext>
            </a:extLst>
          </p:cNvPr>
          <p:cNvPicPr>
            <a:picLocks noChangeAspect="1"/>
          </p:cNvPicPr>
          <p:nvPr/>
        </p:nvPicPr>
        <p:blipFill>
          <a:blip r:embed="rId2"/>
          <a:stretch>
            <a:fillRect/>
          </a:stretch>
        </p:blipFill>
        <p:spPr>
          <a:xfrm>
            <a:off x="3911088" y="1414773"/>
            <a:ext cx="4369824" cy="4941577"/>
          </a:xfrm>
          <a:prstGeom prst="rect">
            <a:avLst/>
          </a:prstGeom>
        </p:spPr>
      </p:pic>
    </p:spTree>
    <p:extLst>
      <p:ext uri="{BB962C8B-B14F-4D97-AF65-F5344CB8AC3E}">
        <p14:creationId xmlns:p14="http://schemas.microsoft.com/office/powerpoint/2010/main" val="3182549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5025B1FE-BB45-E0E3-A0A8-5EC471254AA8}"/>
              </a:ext>
            </a:extLst>
          </p:cNvPr>
          <p:cNvPicPr>
            <a:picLocks noChangeAspect="1"/>
          </p:cNvPicPr>
          <p:nvPr/>
        </p:nvPicPr>
        <p:blipFill>
          <a:blip r:embed="rId2"/>
          <a:stretch>
            <a:fillRect/>
          </a:stretch>
        </p:blipFill>
        <p:spPr>
          <a:xfrm>
            <a:off x="120650" y="933267"/>
            <a:ext cx="11950700" cy="5825966"/>
          </a:xfrm>
          <a:prstGeom prst="rect">
            <a:avLst/>
          </a:prstGeom>
          <a:noFill/>
        </p:spPr>
      </p:pic>
      <p:sp>
        <p:nvSpPr>
          <p:cNvPr id="3" name="Date Placeholder 2" hidden="1">
            <a:extLst>
              <a:ext uri="{FF2B5EF4-FFF2-40B4-BE49-F238E27FC236}">
                <a16:creationId xmlns:a16="http://schemas.microsoft.com/office/drawing/2014/main" id="{F918F183-6B14-19D9-DE81-42F3DB2F581D}"/>
              </a:ext>
            </a:extLst>
          </p:cNvPr>
          <p:cNvSpPr>
            <a:spLocks noGrp="1"/>
          </p:cNvSpPr>
          <p:nvPr>
            <p:ph type="dt" sz="half" idx="4294967295"/>
          </p:nvPr>
        </p:nvSpPr>
        <p:spPr>
          <a:xfrm>
            <a:off x="838200" y="6356350"/>
            <a:ext cx="2743200" cy="365125"/>
          </a:xfrm>
        </p:spPr>
        <p:txBody>
          <a:bodyPr/>
          <a:lstStyle/>
          <a:p>
            <a:pPr>
              <a:spcAft>
                <a:spcPts val="600"/>
              </a:spcAft>
            </a:pPr>
            <a:r>
              <a:rPr lang="en-US"/>
              <a:t>20XX</a:t>
            </a:r>
          </a:p>
        </p:txBody>
      </p:sp>
      <p:sp>
        <p:nvSpPr>
          <p:cNvPr id="5" name="Slide Number Placeholder 4" hidden="1">
            <a:extLst>
              <a:ext uri="{FF2B5EF4-FFF2-40B4-BE49-F238E27FC236}">
                <a16:creationId xmlns:a16="http://schemas.microsoft.com/office/drawing/2014/main" id="{ACDA1A6B-2B48-79D5-9556-51F52CDD89CA}"/>
              </a:ext>
            </a:extLst>
          </p:cNvPr>
          <p:cNvSpPr>
            <a:spLocks noGrp="1"/>
          </p:cNvSpPr>
          <p:nvPr>
            <p:ph type="sldNum" sz="quarter" idx="4294967295"/>
          </p:nvPr>
        </p:nvSpPr>
        <p:spPr>
          <a:xfrm>
            <a:off x="8610600" y="6356350"/>
            <a:ext cx="2743200" cy="365125"/>
          </a:xfrm>
        </p:spPr>
        <p:txBody>
          <a:bodyPr/>
          <a:lstStyle/>
          <a:p>
            <a:pPr>
              <a:spcAft>
                <a:spcPts val="600"/>
              </a:spcAft>
            </a:pPr>
            <a:fld id="{F91729D4-A164-47A3-830D-E792BCE699E4}" type="slidenum">
              <a:rPr lang="en-US" smtClean="0"/>
              <a:pPr>
                <a:spcAft>
                  <a:spcPts val="600"/>
                </a:spcAft>
              </a:pPr>
              <a:t>18</a:t>
            </a:fld>
            <a:endParaRPr lang="en-US"/>
          </a:p>
        </p:txBody>
      </p:sp>
      <p:sp>
        <p:nvSpPr>
          <p:cNvPr id="9" name="Title 1">
            <a:extLst>
              <a:ext uri="{FF2B5EF4-FFF2-40B4-BE49-F238E27FC236}">
                <a16:creationId xmlns:a16="http://schemas.microsoft.com/office/drawing/2014/main" id="{63DAFFD7-72CC-5018-8BA9-396F6EAF9845}"/>
              </a:ext>
            </a:extLst>
          </p:cNvPr>
          <p:cNvSpPr>
            <a:spLocks noGrp="1"/>
          </p:cNvSpPr>
          <p:nvPr>
            <p:ph type="title"/>
          </p:nvPr>
        </p:nvSpPr>
        <p:spPr>
          <a:xfrm>
            <a:off x="1509204" y="98767"/>
            <a:ext cx="9510990" cy="676184"/>
          </a:xfrm>
        </p:spPr>
        <p:txBody>
          <a:bodyPr/>
          <a:lstStyle/>
          <a:p>
            <a:pPr algn="ctr"/>
            <a:r>
              <a:rPr lang="en-US" sz="3200" dirty="0"/>
              <a:t>Transmittal form template</a:t>
            </a:r>
          </a:p>
        </p:txBody>
      </p:sp>
    </p:spTree>
    <p:extLst>
      <p:ext uri="{BB962C8B-B14F-4D97-AF65-F5344CB8AC3E}">
        <p14:creationId xmlns:p14="http://schemas.microsoft.com/office/powerpoint/2010/main" val="654494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4B44D-CDCD-FCE8-2553-87453C562700}"/>
              </a:ext>
              <a:ext uri="{C183D7F6-B498-43B3-948B-1728B52AA6E4}">
                <adec:decorative xmlns:adec="http://schemas.microsoft.com/office/drawing/2017/decorative" val="1"/>
              </a:ext>
            </a:extLst>
          </p:cNvPr>
          <p:cNvSpPr/>
          <p:nvPr/>
        </p:nvSpPr>
        <p:spPr>
          <a:xfrm>
            <a:off x="0" y="0"/>
            <a:ext cx="9197266"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328116" y="373027"/>
            <a:ext cx="6810784" cy="651224"/>
          </a:xfrm>
        </p:spPr>
        <p:txBody>
          <a:bodyPr/>
          <a:lstStyle/>
          <a:p>
            <a:r>
              <a:rPr lang="en-US" sz="3400" dirty="0">
                <a:latin typeface="Montserrat" pitchFamily="2" charset="0"/>
              </a:rPr>
              <a:t>FTP Site </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438087" y="1299996"/>
            <a:ext cx="8421828" cy="527311"/>
          </a:xfrm>
        </p:spPr>
        <p:txBody>
          <a:bodyPr/>
          <a:lstStyle/>
          <a:p>
            <a:r>
              <a:rPr lang="en-US" dirty="0">
                <a:solidFill>
                  <a:schemeClr val="tx1"/>
                </a:solidFill>
                <a:latin typeface="Century Gothic" panose="020B0502020202020204" pitchFamily="34" charset="0"/>
              </a:rPr>
              <a:t>New system for sharing donor contact/new parishioners (for parish to diocese and diocese to parish)</a:t>
            </a:r>
          </a:p>
          <a:p>
            <a:endParaRPr lang="en-US" dirty="0">
              <a:solidFill>
                <a:schemeClr val="tx1"/>
              </a:solidFill>
              <a:latin typeface="Century Gothic" panose="020B0502020202020204" pitchFamily="34" charset="0"/>
            </a:endParaRPr>
          </a:p>
          <a:p>
            <a:r>
              <a:rPr lang="en-US" dirty="0">
                <a:solidFill>
                  <a:schemeClr val="tx1"/>
                </a:solidFill>
                <a:latin typeface="Century Gothic" panose="020B0502020202020204" pitchFamily="34" charset="0"/>
              </a:rPr>
              <a:t>Pastor to contact the diocese of who has access and who should have access to the development folder</a:t>
            </a:r>
          </a:p>
          <a:p>
            <a:endParaRPr lang="en-US" dirty="0">
              <a:solidFill>
                <a:schemeClr val="tx1"/>
              </a:solidFill>
              <a:latin typeface="Century Gothic" panose="020B0502020202020204" pitchFamily="34" charset="0"/>
            </a:endParaRPr>
          </a:p>
          <a:p>
            <a:r>
              <a:rPr lang="en-US" dirty="0">
                <a:solidFill>
                  <a:schemeClr val="tx1"/>
                </a:solidFill>
                <a:latin typeface="Century Gothic" panose="020B0502020202020204" pitchFamily="34" charset="0"/>
              </a:rPr>
              <a:t>For 2023, Friday reports now available on Thursday</a:t>
            </a:r>
          </a:p>
          <a:p>
            <a:endParaRPr lang="en-US" dirty="0">
              <a:solidFill>
                <a:schemeClr val="tx1"/>
              </a:solidFill>
              <a:latin typeface="Century Gothic" panose="020B0502020202020204" pitchFamily="34" charset="0"/>
            </a:endParaRPr>
          </a:p>
          <a:p>
            <a:r>
              <a:rPr lang="en-US" dirty="0">
                <a:solidFill>
                  <a:schemeClr val="tx1"/>
                </a:solidFill>
                <a:latin typeface="Century Gothic" panose="020B0502020202020204" pitchFamily="34" charset="0"/>
              </a:rPr>
              <a:t>Please ensure someone at your parish can check the FTP, so we do not have to email the reports separately </a:t>
            </a:r>
          </a:p>
          <a:p>
            <a:endParaRPr lang="en-US" dirty="0">
              <a:solidFill>
                <a:schemeClr val="tx1"/>
              </a:solidFill>
              <a:latin typeface="Century Gothic" panose="020B0502020202020204" pitchFamily="34" charset="0"/>
            </a:endParaRPr>
          </a:p>
        </p:txBody>
      </p:sp>
      <p:pic>
        <p:nvPicPr>
          <p:cNvPr id="8" name="Picture 7" descr="Logo&#10;&#10;Description automatically generated">
            <a:extLst>
              <a:ext uri="{FF2B5EF4-FFF2-40B4-BE49-F238E27FC236}">
                <a16:creationId xmlns:a16="http://schemas.microsoft.com/office/drawing/2014/main" id="{0AF3BF64-4D5D-5C9A-55FC-F25A2BC1B0C2}"/>
              </a:ext>
            </a:extLst>
          </p:cNvPr>
          <p:cNvPicPr>
            <a:picLocks noChangeAspect="1"/>
          </p:cNvPicPr>
          <p:nvPr/>
        </p:nvPicPr>
        <p:blipFill>
          <a:blip r:embed="rId2"/>
          <a:stretch>
            <a:fillRect/>
          </a:stretch>
        </p:blipFill>
        <p:spPr>
          <a:xfrm>
            <a:off x="9289123" y="186596"/>
            <a:ext cx="2352675" cy="2381250"/>
          </a:xfrm>
          <a:prstGeom prst="rect">
            <a:avLst/>
          </a:prstGeom>
        </p:spPr>
      </p:pic>
    </p:spTree>
    <p:extLst>
      <p:ext uri="{BB962C8B-B14F-4D97-AF65-F5344CB8AC3E}">
        <p14:creationId xmlns:p14="http://schemas.microsoft.com/office/powerpoint/2010/main" val="55552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AC0DCDA-2209-B33E-D9D9-07C507326C10}"/>
              </a:ext>
            </a:extLst>
          </p:cNvPr>
          <p:cNvSpPr>
            <a:spLocks noGrp="1"/>
          </p:cNvSpPr>
          <p:nvPr>
            <p:ph type="title"/>
          </p:nvPr>
        </p:nvSpPr>
        <p:spPr>
          <a:xfrm>
            <a:off x="6197600" y="2921000"/>
            <a:ext cx="4749800" cy="527050"/>
          </a:xfrm>
        </p:spPr>
        <p:txBody>
          <a:bodyPr anchor="b">
            <a:normAutofit/>
          </a:bodyPr>
          <a:lstStyle/>
          <a:p>
            <a:r>
              <a:rPr lang="en-US" sz="3000" dirty="0"/>
              <a:t>Welcome and prayer</a:t>
            </a:r>
          </a:p>
        </p:txBody>
      </p:sp>
      <p:pic>
        <p:nvPicPr>
          <p:cNvPr id="9" name="Picture 8">
            <a:extLst>
              <a:ext uri="{FF2B5EF4-FFF2-40B4-BE49-F238E27FC236}">
                <a16:creationId xmlns:a16="http://schemas.microsoft.com/office/drawing/2014/main" id="{AEF27F12-129B-8733-A883-6C1F4F4F0394}"/>
              </a:ext>
            </a:extLst>
          </p:cNvPr>
          <p:cNvPicPr>
            <a:picLocks noChangeAspect="1"/>
          </p:cNvPicPr>
          <p:nvPr/>
        </p:nvPicPr>
        <p:blipFill rotWithShape="1">
          <a:blip r:embed="rId2"/>
          <a:srcRect b="11875"/>
          <a:stretch/>
        </p:blipFill>
        <p:spPr>
          <a:xfrm>
            <a:off x="838200" y="492125"/>
            <a:ext cx="4114800" cy="5372100"/>
          </a:xfrm>
          <a:prstGeom prst="rect">
            <a:avLst/>
          </a:prstGeom>
          <a:noFill/>
        </p:spPr>
      </p:pic>
      <p:sp>
        <p:nvSpPr>
          <p:cNvPr id="8" name="Slide Number Placeholder 7">
            <a:extLst>
              <a:ext uri="{FF2B5EF4-FFF2-40B4-BE49-F238E27FC236}">
                <a16:creationId xmlns:a16="http://schemas.microsoft.com/office/drawing/2014/main" id="{891921A8-1898-239E-3113-17A64B23D32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91729D4-A164-47A3-830D-E792BCE699E4}" type="slidenum">
              <a:rPr lang="en-US" smtClean="0"/>
              <a:pPr>
                <a:spcAft>
                  <a:spcPts val="600"/>
                </a:spcAft>
              </a:pPr>
              <a:t>2</a:t>
            </a:fld>
            <a:endParaRPr lang="en-US"/>
          </a:p>
        </p:txBody>
      </p:sp>
    </p:spTree>
    <p:extLst>
      <p:ext uri="{BB962C8B-B14F-4D97-AF65-F5344CB8AC3E}">
        <p14:creationId xmlns:p14="http://schemas.microsoft.com/office/powerpoint/2010/main" val="74288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able&#10;&#10;Description automatically generated">
            <a:extLst>
              <a:ext uri="{FF2B5EF4-FFF2-40B4-BE49-F238E27FC236}">
                <a16:creationId xmlns:a16="http://schemas.microsoft.com/office/drawing/2014/main" id="{929615BF-3E54-899F-2AA7-5663BF218A0C}"/>
              </a:ext>
            </a:extLst>
          </p:cNvPr>
          <p:cNvPicPr>
            <a:picLocks noGrp="1" noChangeAspect="1"/>
          </p:cNvPicPr>
          <p:nvPr>
            <p:ph type="pic" sz="quarter" idx="11"/>
          </p:nvPr>
        </p:nvPicPr>
        <p:blipFill rotWithShape="1">
          <a:blip r:embed="rId2"/>
          <a:srcRect r="1" b="455"/>
          <a:stretch/>
        </p:blipFill>
        <p:spPr>
          <a:xfrm>
            <a:off x="1651819" y="1122384"/>
            <a:ext cx="9167249" cy="5155969"/>
          </a:xfrm>
          <a:prstGeom prst="rect">
            <a:avLst/>
          </a:prstGeom>
          <a:noFill/>
        </p:spPr>
      </p:pic>
      <p:sp>
        <p:nvSpPr>
          <p:cNvPr id="4" name="Date Placeholder 3" hidden="1">
            <a:extLst>
              <a:ext uri="{FF2B5EF4-FFF2-40B4-BE49-F238E27FC236}">
                <a16:creationId xmlns:a16="http://schemas.microsoft.com/office/drawing/2014/main" id="{1CBB2073-2444-8DF8-D442-9D9133E71CEC}"/>
              </a:ext>
            </a:extLst>
          </p:cNvPr>
          <p:cNvSpPr>
            <a:spLocks noGrp="1"/>
          </p:cNvSpPr>
          <p:nvPr>
            <p:ph type="dt" sz="half" idx="4294967295"/>
          </p:nvPr>
        </p:nvSpPr>
        <p:spPr>
          <a:xfrm>
            <a:off x="838200" y="6356350"/>
            <a:ext cx="2743200" cy="365125"/>
          </a:xfrm>
        </p:spPr>
        <p:txBody>
          <a:bodyPr/>
          <a:lstStyle/>
          <a:p>
            <a:pPr>
              <a:spcAft>
                <a:spcPts val="600"/>
              </a:spcAft>
            </a:pPr>
            <a:r>
              <a:rPr lang="en-US"/>
              <a:t>20XX</a:t>
            </a:r>
          </a:p>
        </p:txBody>
      </p:sp>
      <p:sp>
        <p:nvSpPr>
          <p:cNvPr id="8" name="Slide Number Placeholder 7" hidden="1">
            <a:extLst>
              <a:ext uri="{FF2B5EF4-FFF2-40B4-BE49-F238E27FC236}">
                <a16:creationId xmlns:a16="http://schemas.microsoft.com/office/drawing/2014/main" id="{48CD0B34-C0F0-B25E-31D0-09FFE18E8CDC}"/>
              </a:ext>
            </a:extLst>
          </p:cNvPr>
          <p:cNvSpPr>
            <a:spLocks noGrp="1"/>
          </p:cNvSpPr>
          <p:nvPr>
            <p:ph type="sldNum" sz="quarter" idx="4294967295"/>
          </p:nvPr>
        </p:nvSpPr>
        <p:spPr>
          <a:xfrm>
            <a:off x="8610600" y="6356350"/>
            <a:ext cx="2743200" cy="365125"/>
          </a:xfrm>
        </p:spPr>
        <p:txBody>
          <a:bodyPr/>
          <a:lstStyle/>
          <a:p>
            <a:pPr>
              <a:spcAft>
                <a:spcPts val="600"/>
              </a:spcAft>
            </a:pPr>
            <a:fld id="{F91729D4-A164-47A3-830D-E792BCE699E4}" type="slidenum">
              <a:rPr lang="en-US" smtClean="0"/>
              <a:pPr>
                <a:spcAft>
                  <a:spcPts val="600"/>
                </a:spcAft>
              </a:pPr>
              <a:t>20</a:t>
            </a:fld>
            <a:endParaRPr lang="en-US"/>
          </a:p>
        </p:txBody>
      </p:sp>
      <p:sp>
        <p:nvSpPr>
          <p:cNvPr id="11" name="Title 18">
            <a:extLst>
              <a:ext uri="{FF2B5EF4-FFF2-40B4-BE49-F238E27FC236}">
                <a16:creationId xmlns:a16="http://schemas.microsoft.com/office/drawing/2014/main" id="{01175B7C-AE9D-3ADD-DEAB-23DE602556B1}"/>
              </a:ext>
            </a:extLst>
          </p:cNvPr>
          <p:cNvSpPr>
            <a:spLocks noGrp="1"/>
          </p:cNvSpPr>
          <p:nvPr>
            <p:ph type="title"/>
          </p:nvPr>
        </p:nvSpPr>
        <p:spPr>
          <a:xfrm>
            <a:off x="255639" y="316122"/>
            <a:ext cx="11651226" cy="527050"/>
          </a:xfrm>
        </p:spPr>
        <p:txBody>
          <a:bodyPr/>
          <a:lstStyle/>
          <a:p>
            <a:r>
              <a:rPr lang="en-US" sz="2800" dirty="0"/>
              <a:t>Parishioner</a:t>
            </a:r>
            <a:r>
              <a:rPr lang="en-US" sz="3200" dirty="0"/>
              <a:t> contact information form for the ftp</a:t>
            </a:r>
          </a:p>
        </p:txBody>
      </p:sp>
    </p:spTree>
    <p:extLst>
      <p:ext uri="{BB962C8B-B14F-4D97-AF65-F5344CB8AC3E}">
        <p14:creationId xmlns:p14="http://schemas.microsoft.com/office/powerpoint/2010/main" val="416026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FE1F44-816B-ED42-CEEC-71AE1ED6F021}"/>
              </a:ext>
            </a:extLst>
          </p:cNvPr>
          <p:cNvPicPr>
            <a:picLocks noChangeAspect="1"/>
          </p:cNvPicPr>
          <p:nvPr/>
        </p:nvPicPr>
        <p:blipFill>
          <a:blip r:embed="rId2"/>
          <a:src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938E3964-EE54-4BDC-A0A3-DC7D197FFB5C}"/>
              </a:ext>
            </a:extLst>
          </p:cNvPr>
          <p:cNvSpPr>
            <a:spLocks noGrp="1"/>
          </p:cNvSpPr>
          <p:nvPr>
            <p:ph type="body" sz="quarter" idx="16"/>
          </p:nvPr>
        </p:nvSpPr>
        <p:spPr>
          <a:xfrm>
            <a:off x="838200" y="639193"/>
            <a:ext cx="6383682" cy="514842"/>
          </a:xfrm>
        </p:spPr>
        <p:txBody>
          <a:bodyPr/>
          <a:lstStyle/>
          <a:p>
            <a:pPr>
              <a:lnSpc>
                <a:spcPct val="150000"/>
              </a:lnSpc>
            </a:pPr>
            <a:r>
              <a:rPr lang="en-US" sz="2400" i="1" dirty="0">
                <a:solidFill>
                  <a:srgbClr val="F5F9F9"/>
                </a:solidFill>
                <a:latin typeface="+mj-lt"/>
              </a:rPr>
              <a:t>Thank you process for parishes: </a:t>
            </a:r>
          </a:p>
          <a:p>
            <a:pPr>
              <a:lnSpc>
                <a:spcPct val="150000"/>
              </a:lnSpc>
            </a:pPr>
            <a:endParaRPr lang="en-US" sz="1800" i="1" dirty="0">
              <a:solidFill>
                <a:srgbClr val="F5F9F9"/>
              </a:solidFill>
              <a:latin typeface="+mj-lt"/>
            </a:endParaRPr>
          </a:p>
          <a:p>
            <a:pPr>
              <a:lnSpc>
                <a:spcPct val="150000"/>
              </a:lnSpc>
            </a:pPr>
            <a:endParaRPr lang="en-US" sz="1800" i="1" dirty="0">
              <a:solidFill>
                <a:srgbClr val="F5F9F9"/>
              </a:solidFill>
              <a:latin typeface="+mj-lt"/>
            </a:endParaRPr>
          </a:p>
          <a:p>
            <a:pPr marL="285750" indent="-285750">
              <a:lnSpc>
                <a:spcPct val="150000"/>
              </a:lnSpc>
              <a:buFont typeface="Arial" panose="020B0604020202020204" pitchFamily="34" charset="0"/>
              <a:buChar char="•"/>
            </a:pPr>
            <a:r>
              <a:rPr lang="en-US" sz="1800" i="1" dirty="0">
                <a:solidFill>
                  <a:srgbClr val="F5F9F9"/>
                </a:solidFill>
                <a:latin typeface="+mj-lt"/>
              </a:rPr>
              <a:t>No need for parishes to send thank you notes for DSA donations </a:t>
            </a:r>
          </a:p>
          <a:p>
            <a:pPr marL="285750" indent="-285750">
              <a:lnSpc>
                <a:spcPct val="150000"/>
              </a:lnSpc>
              <a:buFont typeface="Arial" panose="020B0604020202020204" pitchFamily="34" charset="0"/>
              <a:buChar char="•"/>
            </a:pPr>
            <a:endParaRPr lang="en-US" sz="1800" i="1" dirty="0">
              <a:solidFill>
                <a:srgbClr val="F5F9F9"/>
              </a:solidFill>
              <a:latin typeface="+mj-lt"/>
            </a:endParaRPr>
          </a:p>
          <a:p>
            <a:pPr marL="285750" indent="-285750">
              <a:lnSpc>
                <a:spcPct val="150000"/>
              </a:lnSpc>
              <a:buFont typeface="Arial" panose="020B0604020202020204" pitchFamily="34" charset="0"/>
              <a:buChar char="•"/>
            </a:pPr>
            <a:r>
              <a:rPr lang="en-US" sz="1800" i="1" dirty="0">
                <a:solidFill>
                  <a:srgbClr val="F5F9F9"/>
                </a:solidFill>
                <a:latin typeface="+mj-lt"/>
              </a:rPr>
              <a:t>Donations more than $2,500 are signed by the Bishop</a:t>
            </a:r>
          </a:p>
          <a:p>
            <a:pPr marL="285750" indent="-285750">
              <a:lnSpc>
                <a:spcPct val="150000"/>
              </a:lnSpc>
              <a:buFont typeface="Arial" panose="020B0604020202020204" pitchFamily="34" charset="0"/>
              <a:buChar char="•"/>
            </a:pPr>
            <a:endParaRPr lang="en-US" sz="1800" i="1" dirty="0">
              <a:solidFill>
                <a:srgbClr val="F5F9F9"/>
              </a:solidFill>
              <a:latin typeface="+mj-lt"/>
            </a:endParaRPr>
          </a:p>
          <a:p>
            <a:pPr marL="285750" indent="-285750">
              <a:lnSpc>
                <a:spcPct val="150000"/>
              </a:lnSpc>
              <a:buFont typeface="Arial" panose="020B0604020202020204" pitchFamily="34" charset="0"/>
              <a:buChar char="•"/>
            </a:pPr>
            <a:r>
              <a:rPr lang="en-US" sz="1800" i="1" dirty="0">
                <a:solidFill>
                  <a:srgbClr val="F5F9F9"/>
                </a:solidFill>
                <a:latin typeface="+mj-lt"/>
              </a:rPr>
              <a:t>Thank you notes are sent every other Friday once they are processed </a:t>
            </a:r>
          </a:p>
          <a:p>
            <a:pPr>
              <a:lnSpc>
                <a:spcPct val="150000"/>
              </a:lnSpc>
            </a:pPr>
            <a:endParaRPr lang="en-US" sz="1800" i="1" dirty="0">
              <a:solidFill>
                <a:srgbClr val="F5F9F9"/>
              </a:solidFill>
              <a:latin typeface="+mj-lt"/>
            </a:endParaRPr>
          </a:p>
        </p:txBody>
      </p:sp>
      <p:sp>
        <p:nvSpPr>
          <p:cNvPr id="2" name="Date Placeholder 1">
            <a:extLst>
              <a:ext uri="{FF2B5EF4-FFF2-40B4-BE49-F238E27FC236}">
                <a16:creationId xmlns:a16="http://schemas.microsoft.com/office/drawing/2014/main" id="{C15C08D0-D6EE-4AF3-849A-12E064512A94}"/>
              </a:ext>
            </a:extLst>
          </p:cNvPr>
          <p:cNvSpPr>
            <a:spLocks noGrp="1"/>
          </p:cNvSpPr>
          <p:nvPr>
            <p:ph type="dt" sz="half" idx="10"/>
          </p:nvPr>
        </p:nvSpPr>
        <p:spPr>
          <a:xfrm>
            <a:off x="838200" y="6356350"/>
            <a:ext cx="2743200" cy="365125"/>
          </a:xfrm>
        </p:spPr>
        <p:txBody>
          <a:bodyPr/>
          <a:lstStyle/>
          <a:p>
            <a:r>
              <a:rPr lang="en-US" dirty="0"/>
              <a:t>2023</a:t>
            </a:r>
          </a:p>
        </p:txBody>
      </p:sp>
      <p:sp>
        <p:nvSpPr>
          <p:cNvPr id="3" name="Footer Placeholder 2">
            <a:extLst>
              <a:ext uri="{FF2B5EF4-FFF2-40B4-BE49-F238E27FC236}">
                <a16:creationId xmlns:a16="http://schemas.microsoft.com/office/drawing/2014/main" id="{6CCBF0FB-0046-4D3C-AC29-2382CF05B6D1}"/>
              </a:ext>
            </a:extLst>
          </p:cNvPr>
          <p:cNvSpPr>
            <a:spLocks noGrp="1"/>
          </p:cNvSpPr>
          <p:nvPr>
            <p:ph type="ftr" sz="quarter" idx="11"/>
          </p:nvPr>
        </p:nvSpPr>
        <p:spPr>
          <a:xfrm>
            <a:off x="4038600" y="6356350"/>
            <a:ext cx="4114800" cy="365125"/>
          </a:xfrm>
        </p:spPr>
        <p:txBody>
          <a:bodyPr/>
          <a:lstStyle/>
          <a:p>
            <a:r>
              <a:rPr lang="en-US" dirty="0"/>
              <a:t>DIOCESAN Services appeal</a:t>
            </a:r>
          </a:p>
        </p:txBody>
      </p:sp>
      <p:pic>
        <p:nvPicPr>
          <p:cNvPr id="37" name="Picture Placeholder 36">
            <a:extLst>
              <a:ext uri="{FF2B5EF4-FFF2-40B4-BE49-F238E27FC236}">
                <a16:creationId xmlns:a16="http://schemas.microsoft.com/office/drawing/2014/main" id="{1573DF6C-A3E4-4821-B550-4A14F71D3AA4}"/>
              </a:ext>
            </a:extLst>
          </p:cNvPr>
          <p:cNvPicPr>
            <a:picLocks noGrp="1" noChangeAspect="1"/>
          </p:cNvPicPr>
          <p:nvPr>
            <p:ph type="pic" sz="quarter" idx="14"/>
          </p:nvPr>
        </p:nvPicPr>
        <p:blipFill>
          <a:blip r:embed="rId3"/>
          <a:srcRect/>
          <a:stretch/>
        </p:blipFill>
        <p:spPr>
          <a:xfrm>
            <a:off x="9225697" y="355101"/>
            <a:ext cx="2743200" cy="2743200"/>
          </a:xfrm>
        </p:spPr>
      </p:pic>
      <p:sp>
        <p:nvSpPr>
          <p:cNvPr id="4" name="Slide Number Placeholder 3">
            <a:extLst>
              <a:ext uri="{FF2B5EF4-FFF2-40B4-BE49-F238E27FC236}">
                <a16:creationId xmlns:a16="http://schemas.microsoft.com/office/drawing/2014/main" id="{C5FE626F-057D-4E99-A748-F977659F21E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21</a:t>
            </a:fld>
            <a:endParaRPr lang="en-US" dirty="0"/>
          </a:p>
        </p:txBody>
      </p:sp>
    </p:spTree>
    <p:extLst>
      <p:ext uri="{BB962C8B-B14F-4D97-AF65-F5344CB8AC3E}">
        <p14:creationId xmlns:p14="http://schemas.microsoft.com/office/powerpoint/2010/main" val="271486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77002" y="19049"/>
            <a:ext cx="23495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3721100" y="136525"/>
            <a:ext cx="7455886" cy="527050"/>
          </a:xfrm>
        </p:spPr>
        <p:txBody>
          <a:bodyPr/>
          <a:lstStyle/>
          <a:p>
            <a:r>
              <a:rPr lang="en-US" dirty="0"/>
              <a:t>Tax Letters for DSA Donations </a:t>
            </a:r>
          </a:p>
        </p:txBody>
      </p:sp>
      <p:pic>
        <p:nvPicPr>
          <p:cNvPr id="9" name="Picture Placeholder 8">
            <a:extLst>
              <a:ext uri="{FF2B5EF4-FFF2-40B4-BE49-F238E27FC236}">
                <a16:creationId xmlns:a16="http://schemas.microsoft.com/office/drawing/2014/main" id="{22E34CE8-EDAD-4F1F-B483-DB47EDF53E66}"/>
              </a:ext>
            </a:extLst>
          </p:cNvPr>
          <p:cNvPicPr>
            <a:picLocks noGrp="1" noChangeAspect="1"/>
          </p:cNvPicPr>
          <p:nvPr>
            <p:ph type="pic" sz="quarter" idx="13"/>
          </p:nvPr>
        </p:nvPicPr>
        <p:blipFill>
          <a:blip r:embed="rId2"/>
          <a:srcRect/>
          <a:stretch/>
        </p:blipFill>
        <p:spPr>
          <a:xfrm>
            <a:off x="154619" y="232745"/>
            <a:ext cx="2562881" cy="2412802"/>
          </a:xfrm>
        </p:spPr>
      </p:pic>
      <p:sp>
        <p:nvSpPr>
          <p:cNvPr id="2" name="Date Placeholder 1">
            <a:extLst>
              <a:ext uri="{FF2B5EF4-FFF2-40B4-BE49-F238E27FC236}">
                <a16:creationId xmlns:a16="http://schemas.microsoft.com/office/drawing/2014/main" id="{3C42074A-2A66-40C8-BA9E-4C97B6C2C810}"/>
              </a:ext>
            </a:extLst>
          </p:cNvPr>
          <p:cNvSpPr>
            <a:spLocks noGrp="1"/>
          </p:cNvSpPr>
          <p:nvPr>
            <p:ph type="dt" sz="half" idx="10"/>
          </p:nvPr>
        </p:nvSpPr>
        <p:spPr>
          <a:xfrm>
            <a:off x="838200" y="6356350"/>
            <a:ext cx="2743200" cy="365125"/>
          </a:xfrm>
        </p:spPr>
        <p:txBody>
          <a:bodyPr/>
          <a:lstStyle/>
          <a:p>
            <a:r>
              <a:rPr lang="en-US" dirty="0"/>
              <a:t>2023</a:t>
            </a:r>
          </a:p>
        </p:txBody>
      </p:sp>
      <p:sp>
        <p:nvSpPr>
          <p:cNvPr id="3" name="Footer Placeholder 2">
            <a:extLst>
              <a:ext uri="{FF2B5EF4-FFF2-40B4-BE49-F238E27FC236}">
                <a16:creationId xmlns:a16="http://schemas.microsoft.com/office/drawing/2014/main" id="{05035BF3-F379-4230-ADAD-0D67A84DAD9A}"/>
              </a:ext>
            </a:extLst>
          </p:cNvPr>
          <p:cNvSpPr>
            <a:spLocks noGrp="1"/>
          </p:cNvSpPr>
          <p:nvPr>
            <p:ph type="ftr" sz="quarter" idx="11"/>
          </p:nvPr>
        </p:nvSpPr>
        <p:spPr>
          <a:xfrm>
            <a:off x="4038600" y="6356350"/>
            <a:ext cx="4114800" cy="365125"/>
          </a:xfrm>
        </p:spPr>
        <p:txBody>
          <a:bodyPr/>
          <a:lstStyle/>
          <a:p>
            <a:r>
              <a:rPr lang="en-US" dirty="0"/>
              <a:t>DIOCESAN Services appeal</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22</a:t>
            </a:fld>
            <a:endParaRPr lang="en-US" dirty="0"/>
          </a:p>
        </p:txBody>
      </p:sp>
      <p:sp>
        <p:nvSpPr>
          <p:cNvPr id="6" name="Text Placeholder 5">
            <a:extLst>
              <a:ext uri="{FF2B5EF4-FFF2-40B4-BE49-F238E27FC236}">
                <a16:creationId xmlns:a16="http://schemas.microsoft.com/office/drawing/2014/main" id="{7ECB909A-DC0F-F3DE-51CE-7D43F05D7AB8}"/>
              </a:ext>
            </a:extLst>
          </p:cNvPr>
          <p:cNvSpPr>
            <a:spLocks noGrp="1"/>
          </p:cNvSpPr>
          <p:nvPr>
            <p:ph type="body" sz="quarter" idx="15"/>
          </p:nvPr>
        </p:nvSpPr>
        <p:spPr>
          <a:xfrm>
            <a:off x="2717500" y="663575"/>
            <a:ext cx="9322651" cy="5444262"/>
          </a:xfrm>
        </p:spPr>
        <p:txBody>
          <a:bodyPr/>
          <a:lstStyle/>
          <a:p>
            <a:pPr marL="285750" indent="-285750" algn="ctr">
              <a:buFont typeface="Arial" panose="020B0604020202020204" pitchFamily="34" charset="0"/>
              <a:buChar char="•"/>
            </a:pPr>
            <a:endParaRPr lang="en-US" sz="2800" dirty="0"/>
          </a:p>
          <a:p>
            <a:pPr algn="ctr"/>
            <a:r>
              <a:rPr lang="en-US" sz="2800" dirty="0"/>
              <a:t>Parishes do not need to send the tax letters</a:t>
            </a:r>
          </a:p>
          <a:p>
            <a:pPr algn="ctr"/>
            <a:endParaRPr lang="en-US" sz="2800" dirty="0"/>
          </a:p>
          <a:p>
            <a:pPr algn="ctr"/>
            <a:r>
              <a:rPr lang="en-US" sz="2800" dirty="0"/>
              <a:t>The diocese will send them in January 2023 for 2022 gifts</a:t>
            </a:r>
          </a:p>
          <a:p>
            <a:endParaRPr lang="en-US" dirty="0"/>
          </a:p>
        </p:txBody>
      </p:sp>
    </p:spTree>
    <p:extLst>
      <p:ext uri="{BB962C8B-B14F-4D97-AF65-F5344CB8AC3E}">
        <p14:creationId xmlns:p14="http://schemas.microsoft.com/office/powerpoint/2010/main" val="4222962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AC0DCDA-2209-B33E-D9D9-07C507326C10}"/>
              </a:ext>
            </a:extLst>
          </p:cNvPr>
          <p:cNvSpPr>
            <a:spLocks noGrp="1"/>
          </p:cNvSpPr>
          <p:nvPr>
            <p:ph type="title"/>
          </p:nvPr>
        </p:nvSpPr>
        <p:spPr>
          <a:xfrm>
            <a:off x="5629429" y="808115"/>
            <a:ext cx="4749800" cy="527050"/>
          </a:xfrm>
        </p:spPr>
        <p:txBody>
          <a:bodyPr anchor="b">
            <a:normAutofit/>
          </a:bodyPr>
          <a:lstStyle/>
          <a:p>
            <a:r>
              <a:rPr lang="en-US" sz="3000"/>
              <a:t>Digital Tools </a:t>
            </a:r>
            <a:endParaRPr lang="en-US" sz="3000" dirty="0"/>
          </a:p>
        </p:txBody>
      </p:sp>
      <p:pic>
        <p:nvPicPr>
          <p:cNvPr id="9" name="Picture 8">
            <a:extLst>
              <a:ext uri="{FF2B5EF4-FFF2-40B4-BE49-F238E27FC236}">
                <a16:creationId xmlns:a16="http://schemas.microsoft.com/office/drawing/2014/main" id="{AEF27F12-129B-8733-A883-6C1F4F4F0394}"/>
              </a:ext>
            </a:extLst>
          </p:cNvPr>
          <p:cNvPicPr>
            <a:picLocks noChangeAspect="1"/>
          </p:cNvPicPr>
          <p:nvPr/>
        </p:nvPicPr>
        <p:blipFill rotWithShape="1">
          <a:blip r:embed="rId2"/>
          <a:srcRect b="11875"/>
          <a:stretch/>
        </p:blipFill>
        <p:spPr>
          <a:xfrm>
            <a:off x="838200" y="492125"/>
            <a:ext cx="4114800" cy="5372100"/>
          </a:xfrm>
          <a:prstGeom prst="rect">
            <a:avLst/>
          </a:prstGeom>
          <a:noFill/>
        </p:spPr>
      </p:pic>
      <p:sp>
        <p:nvSpPr>
          <p:cNvPr id="8" name="Slide Number Placeholder 7">
            <a:extLst>
              <a:ext uri="{FF2B5EF4-FFF2-40B4-BE49-F238E27FC236}">
                <a16:creationId xmlns:a16="http://schemas.microsoft.com/office/drawing/2014/main" id="{891921A8-1898-239E-3113-17A64B23D32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91729D4-A164-47A3-830D-E792BCE699E4}" type="slidenum">
              <a:rPr lang="en-US" smtClean="0"/>
              <a:pPr>
                <a:spcAft>
                  <a:spcPts val="600"/>
                </a:spcAft>
              </a:pPr>
              <a:t>23</a:t>
            </a:fld>
            <a:endParaRPr lang="en-US"/>
          </a:p>
        </p:txBody>
      </p:sp>
      <p:sp>
        <p:nvSpPr>
          <p:cNvPr id="3" name="TextBox 2">
            <a:extLst>
              <a:ext uri="{FF2B5EF4-FFF2-40B4-BE49-F238E27FC236}">
                <a16:creationId xmlns:a16="http://schemas.microsoft.com/office/drawing/2014/main" id="{D28CCE8B-F588-0836-D6C2-658307A84EC9}"/>
              </a:ext>
            </a:extLst>
          </p:cNvPr>
          <p:cNvSpPr txBox="1"/>
          <p:nvPr/>
        </p:nvSpPr>
        <p:spPr>
          <a:xfrm>
            <a:off x="5169023" y="1977846"/>
            <a:ext cx="6094520" cy="1754326"/>
          </a:xfrm>
          <a:prstGeom prst="rect">
            <a:avLst/>
          </a:prstGeom>
          <a:noFill/>
        </p:spPr>
        <p:txBody>
          <a:bodyPr wrap="square">
            <a:spAutoFit/>
          </a:bodyPr>
          <a:lstStyle/>
          <a:p>
            <a:pPr marL="285750" indent="-285750">
              <a:buFont typeface="Arial" panose="020B0604020202020204" pitchFamily="34" charset="0"/>
              <a:buChar char="•"/>
            </a:pPr>
            <a:r>
              <a:rPr lang="en-US" dirty="0"/>
              <a:t>Please add a link the DSA on your parish’s website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can also use the QR code on all materials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can share the diocese’s social media posts promoting the DSA</a:t>
            </a:r>
          </a:p>
        </p:txBody>
      </p:sp>
      <p:pic>
        <p:nvPicPr>
          <p:cNvPr id="4" name="Picture 3">
            <a:extLst>
              <a:ext uri="{FF2B5EF4-FFF2-40B4-BE49-F238E27FC236}">
                <a16:creationId xmlns:a16="http://schemas.microsoft.com/office/drawing/2014/main" id="{8A56D2C6-BAD7-8241-30C2-B0C9CA245C53}"/>
              </a:ext>
            </a:extLst>
          </p:cNvPr>
          <p:cNvPicPr>
            <a:picLocks noChangeAspect="1"/>
          </p:cNvPicPr>
          <p:nvPr/>
        </p:nvPicPr>
        <p:blipFill>
          <a:blip r:embed="rId3"/>
          <a:stretch>
            <a:fillRect/>
          </a:stretch>
        </p:blipFill>
        <p:spPr>
          <a:xfrm>
            <a:off x="9121263" y="3701410"/>
            <a:ext cx="2857500" cy="2857500"/>
          </a:xfrm>
          <a:prstGeom prst="rect">
            <a:avLst/>
          </a:prstGeom>
        </p:spPr>
      </p:pic>
    </p:spTree>
    <p:extLst>
      <p:ext uri="{BB962C8B-B14F-4D97-AF65-F5344CB8AC3E}">
        <p14:creationId xmlns:p14="http://schemas.microsoft.com/office/powerpoint/2010/main" val="84161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77002" y="19049"/>
            <a:ext cx="23495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3721099" y="136525"/>
            <a:ext cx="7267469" cy="527050"/>
          </a:xfrm>
        </p:spPr>
        <p:txBody>
          <a:bodyPr/>
          <a:lstStyle/>
          <a:p>
            <a:r>
              <a:rPr lang="en-US" dirty="0"/>
              <a:t>How donors can give </a:t>
            </a:r>
          </a:p>
        </p:txBody>
      </p:sp>
      <p:sp>
        <p:nvSpPr>
          <p:cNvPr id="2" name="Date Placeholder 1">
            <a:extLst>
              <a:ext uri="{FF2B5EF4-FFF2-40B4-BE49-F238E27FC236}">
                <a16:creationId xmlns:a16="http://schemas.microsoft.com/office/drawing/2014/main" id="{3C42074A-2A66-40C8-BA9E-4C97B6C2C810}"/>
              </a:ext>
            </a:extLst>
          </p:cNvPr>
          <p:cNvSpPr>
            <a:spLocks noGrp="1"/>
          </p:cNvSpPr>
          <p:nvPr>
            <p:ph type="dt" sz="half" idx="10"/>
          </p:nvPr>
        </p:nvSpPr>
        <p:spPr>
          <a:xfrm>
            <a:off x="838200" y="6356350"/>
            <a:ext cx="2743200" cy="365125"/>
          </a:xfrm>
        </p:spPr>
        <p:txBody>
          <a:bodyPr/>
          <a:lstStyle/>
          <a:p>
            <a:r>
              <a:rPr lang="en-US" dirty="0"/>
              <a:t>2023</a:t>
            </a:r>
          </a:p>
        </p:txBody>
      </p:sp>
      <p:sp>
        <p:nvSpPr>
          <p:cNvPr id="3" name="Footer Placeholder 2">
            <a:extLst>
              <a:ext uri="{FF2B5EF4-FFF2-40B4-BE49-F238E27FC236}">
                <a16:creationId xmlns:a16="http://schemas.microsoft.com/office/drawing/2014/main" id="{05035BF3-F379-4230-ADAD-0D67A84DAD9A}"/>
              </a:ext>
            </a:extLst>
          </p:cNvPr>
          <p:cNvSpPr>
            <a:spLocks noGrp="1"/>
          </p:cNvSpPr>
          <p:nvPr>
            <p:ph type="ftr" sz="quarter" idx="11"/>
          </p:nvPr>
        </p:nvSpPr>
        <p:spPr>
          <a:xfrm>
            <a:off x="4038600" y="6356350"/>
            <a:ext cx="4114800" cy="365125"/>
          </a:xfrm>
        </p:spPr>
        <p:txBody>
          <a:bodyPr/>
          <a:lstStyle/>
          <a:p>
            <a:r>
              <a:rPr lang="en-US" dirty="0"/>
              <a:t>DIOCESAN Services appeal</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24</a:t>
            </a:fld>
            <a:endParaRPr lang="en-US" dirty="0"/>
          </a:p>
        </p:txBody>
      </p:sp>
      <p:sp>
        <p:nvSpPr>
          <p:cNvPr id="6" name="Text Placeholder 5">
            <a:extLst>
              <a:ext uri="{FF2B5EF4-FFF2-40B4-BE49-F238E27FC236}">
                <a16:creationId xmlns:a16="http://schemas.microsoft.com/office/drawing/2014/main" id="{7ECB909A-DC0F-F3DE-51CE-7D43F05D7AB8}"/>
              </a:ext>
            </a:extLst>
          </p:cNvPr>
          <p:cNvSpPr>
            <a:spLocks noGrp="1"/>
          </p:cNvSpPr>
          <p:nvPr>
            <p:ph type="body" sz="quarter" idx="15"/>
          </p:nvPr>
        </p:nvSpPr>
        <p:spPr>
          <a:xfrm>
            <a:off x="813209" y="1065202"/>
            <a:ext cx="8202972" cy="3364755"/>
          </a:xfrm>
        </p:spPr>
        <p:txBody>
          <a:bodyPr/>
          <a:lstStyle/>
          <a:p>
            <a:pPr marL="285750" indent="-285750">
              <a:buFont typeface="Arial" panose="020B0604020202020204" pitchFamily="34" charset="0"/>
              <a:buChar char="•"/>
            </a:pPr>
            <a:r>
              <a:rPr lang="en-US" dirty="0"/>
              <a:t>Please make checks payable to </a:t>
            </a:r>
            <a:r>
              <a:rPr lang="en-US" i="1" dirty="0"/>
              <a:t>Diocese of Palm Beach- DSA</a:t>
            </a:r>
          </a:p>
          <a:p>
            <a:pPr marL="285750" indent="-285750">
              <a:buFont typeface="Arial" panose="020B0604020202020204" pitchFamily="34" charset="0"/>
              <a:buChar char="•"/>
            </a:pPr>
            <a:r>
              <a:rPr lang="en-US" dirty="0"/>
              <a:t>Donation envelope mailed to parishioner’s home </a:t>
            </a:r>
          </a:p>
          <a:p>
            <a:pPr marL="285750" indent="-285750">
              <a:buFont typeface="Arial" panose="020B0604020202020204" pitchFamily="34" charset="0"/>
              <a:buChar char="•"/>
            </a:pPr>
            <a:r>
              <a:rPr lang="en-US" dirty="0"/>
              <a:t>In-pew envelope at your parish </a:t>
            </a:r>
          </a:p>
          <a:p>
            <a:pPr marL="285750" indent="-285750">
              <a:buFont typeface="Arial" panose="020B0604020202020204" pitchFamily="34" charset="0"/>
              <a:buChar char="•"/>
            </a:pPr>
            <a:r>
              <a:rPr lang="en-US" dirty="0"/>
              <a:t>Online at www.DiocesePB.org</a:t>
            </a:r>
          </a:p>
          <a:p>
            <a:pPr marL="285750" indent="-285750">
              <a:buFont typeface="Arial" panose="020B0604020202020204" pitchFamily="34" charset="0"/>
              <a:buChar char="•"/>
            </a:pPr>
            <a:r>
              <a:rPr lang="en-US" dirty="0"/>
              <a:t>Gifts of donor-advised funds/stocks (please use form)/bonds/individual retirement accounts/real estate  </a:t>
            </a:r>
          </a:p>
          <a:p>
            <a:pPr marL="285750" indent="-285750">
              <a:buFont typeface="Arial" panose="020B0604020202020204" pitchFamily="34" charset="0"/>
              <a:buChar char="•"/>
            </a:pPr>
            <a:r>
              <a:rPr lang="en-US" dirty="0"/>
              <a:t>Check with your employer for gift matching opportunities</a:t>
            </a:r>
          </a:p>
          <a:p>
            <a:pPr marL="285750" indent="-285750">
              <a:buFont typeface="Arial" panose="020B0604020202020204" pitchFamily="34" charset="0"/>
              <a:buChar char="•"/>
            </a:pPr>
            <a:r>
              <a:rPr lang="en-US" dirty="0"/>
              <a:t>Gifts and pledges can be made using cash, check, credit card, debit card, direct debit/bank authorization, money order/cashier’s check</a:t>
            </a:r>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4C18E0CC-B92A-4EEF-2B1D-0EBB87D42A77}"/>
              </a:ext>
            </a:extLst>
          </p:cNvPr>
          <p:cNvPicPr>
            <a:picLocks noChangeAspect="1"/>
          </p:cNvPicPr>
          <p:nvPr/>
        </p:nvPicPr>
        <p:blipFill>
          <a:blip r:embed="rId2"/>
          <a:stretch>
            <a:fillRect/>
          </a:stretch>
        </p:blipFill>
        <p:spPr>
          <a:xfrm>
            <a:off x="9160470" y="3045542"/>
            <a:ext cx="3031530" cy="3031530"/>
          </a:xfrm>
          <a:prstGeom prst="rect">
            <a:avLst/>
          </a:prstGeom>
        </p:spPr>
      </p:pic>
    </p:spTree>
    <p:extLst>
      <p:ext uri="{BB962C8B-B14F-4D97-AF65-F5344CB8AC3E}">
        <p14:creationId xmlns:p14="http://schemas.microsoft.com/office/powerpoint/2010/main" val="174393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677067-E46E-ADFA-D317-DF8A29E51F1E}"/>
              </a:ext>
            </a:extLst>
          </p:cNvPr>
          <p:cNvPicPr>
            <a:picLocks noChangeAspect="1"/>
          </p:cNvPicPr>
          <p:nvPr/>
        </p:nvPicPr>
        <p:blipFill>
          <a:blip r:embed="rId2"/>
          <a:stretch>
            <a:fillRect/>
          </a:stretch>
        </p:blipFill>
        <p:spPr>
          <a:xfrm>
            <a:off x="565261" y="752301"/>
            <a:ext cx="10629900" cy="5038725"/>
          </a:xfrm>
          <a:prstGeom prst="rect">
            <a:avLst/>
          </a:prstGeom>
        </p:spPr>
      </p:pic>
      <p:sp>
        <p:nvSpPr>
          <p:cNvPr id="8" name="Slide Number Placeholder 7">
            <a:extLst>
              <a:ext uri="{FF2B5EF4-FFF2-40B4-BE49-F238E27FC236}">
                <a16:creationId xmlns:a16="http://schemas.microsoft.com/office/drawing/2014/main" id="{688B5C05-67E4-81CD-5DF5-90FBC587058C}"/>
              </a:ext>
            </a:extLst>
          </p:cNvPr>
          <p:cNvSpPr>
            <a:spLocks noGrp="1"/>
          </p:cNvSpPr>
          <p:nvPr>
            <p:ph type="sldNum" sz="quarter" idx="12"/>
          </p:nvPr>
        </p:nvSpPr>
        <p:spPr/>
        <p:txBody>
          <a:bodyPr/>
          <a:lstStyle/>
          <a:p>
            <a:fld id="{F91729D4-A164-47A3-830D-E792BCE699E4}" type="slidenum">
              <a:rPr lang="en-US" smtClean="0"/>
              <a:t>25</a:t>
            </a:fld>
            <a:endParaRPr lang="en-US" dirty="0"/>
          </a:p>
        </p:txBody>
      </p:sp>
    </p:spTree>
    <p:extLst>
      <p:ext uri="{BB962C8B-B14F-4D97-AF65-F5344CB8AC3E}">
        <p14:creationId xmlns:p14="http://schemas.microsoft.com/office/powerpoint/2010/main" val="574492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4B44D-CDCD-FCE8-2553-87453C562700}"/>
              </a:ext>
              <a:ext uri="{C183D7F6-B498-43B3-948B-1728B52AA6E4}">
                <adec:decorative xmlns:adec="http://schemas.microsoft.com/office/drawing/2017/decorative" val="1"/>
              </a:ext>
            </a:extLst>
          </p:cNvPr>
          <p:cNvSpPr/>
          <p:nvPr/>
        </p:nvSpPr>
        <p:spPr>
          <a:xfrm>
            <a:off x="0" y="0"/>
            <a:ext cx="9729926"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328115" y="373027"/>
            <a:ext cx="10502641" cy="651224"/>
          </a:xfrm>
        </p:spPr>
        <p:txBody>
          <a:bodyPr/>
          <a:lstStyle/>
          <a:p>
            <a:r>
              <a:rPr lang="en-US" sz="3400" dirty="0">
                <a:latin typeface="Montserrat" pitchFamily="2" charset="0"/>
              </a:rPr>
              <a:t>How the diocese thanks donors</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438086" y="1299996"/>
            <a:ext cx="9504903" cy="527311"/>
          </a:xfrm>
        </p:spPr>
        <p:txBody>
          <a:bodyPr/>
          <a:lstStyle/>
          <a:p>
            <a:pPr marL="342900" indent="-342900">
              <a:buFont typeface="Arial" panose="020B0604020202020204" pitchFamily="34" charset="0"/>
              <a:buChar char="•"/>
            </a:pPr>
            <a:r>
              <a:rPr lang="en-US" dirty="0">
                <a:solidFill>
                  <a:schemeClr val="tx1"/>
                </a:solidFill>
                <a:latin typeface="Century Gothic" panose="020B0502020202020204" pitchFamily="34" charset="0"/>
              </a:rPr>
              <a:t>Thank you note ($2,500 and up signed by Bishop) </a:t>
            </a:r>
          </a:p>
          <a:p>
            <a:pPr marL="342900" indent="-342900">
              <a:buFont typeface="Arial" panose="020B0604020202020204" pitchFamily="34" charset="0"/>
              <a:buChar char="•"/>
            </a:pPr>
            <a:r>
              <a:rPr lang="en-US" dirty="0">
                <a:solidFill>
                  <a:schemeClr val="tx1"/>
                </a:solidFill>
                <a:latin typeface="Century Gothic" panose="020B0502020202020204" pitchFamily="34" charset="0"/>
              </a:rPr>
              <a:t>New option for Florida Catholic in print once an month and/or digital version once a week </a:t>
            </a:r>
          </a:p>
          <a:p>
            <a:pPr marL="342900" indent="-342900">
              <a:buFont typeface="Arial" panose="020B0604020202020204" pitchFamily="34" charset="0"/>
              <a:buChar char="•"/>
            </a:pPr>
            <a:r>
              <a:rPr lang="en-US" dirty="0">
                <a:solidFill>
                  <a:schemeClr val="tx1"/>
                </a:solidFill>
                <a:latin typeface="Century Gothic" panose="020B0502020202020204" pitchFamily="34" charset="0"/>
              </a:rPr>
              <a:t>Easter Packet (card from Bishop and prayer card) mailed to donors above $100 mailed: March 27, 2023</a:t>
            </a:r>
          </a:p>
          <a:p>
            <a:pPr marL="342900" indent="-342900">
              <a:buFont typeface="Arial" panose="020B0604020202020204" pitchFamily="34" charset="0"/>
              <a:buChar char="•"/>
            </a:pPr>
            <a:r>
              <a:rPr lang="en-US" dirty="0">
                <a:solidFill>
                  <a:schemeClr val="tx1"/>
                </a:solidFill>
                <a:latin typeface="Century Gothic" panose="020B0502020202020204" pitchFamily="34" charset="0"/>
              </a:rPr>
              <a:t>Easter phone call (any donor for past calendar year)</a:t>
            </a:r>
          </a:p>
          <a:p>
            <a:pPr marL="342900" indent="-342900">
              <a:buFont typeface="Arial" panose="020B0604020202020204" pitchFamily="34" charset="0"/>
              <a:buChar char="•"/>
            </a:pPr>
            <a:r>
              <a:rPr lang="en-US" dirty="0">
                <a:solidFill>
                  <a:schemeClr val="tx1"/>
                </a:solidFill>
                <a:latin typeface="Century Gothic" panose="020B0502020202020204" pitchFamily="34" charset="0"/>
              </a:rPr>
              <a:t>Thanksgiving Packet (card from Bishop and prayer card) mailed to donors above $100 mailed: October 31, 2023</a:t>
            </a:r>
          </a:p>
          <a:p>
            <a:pPr marL="342900" indent="-342900">
              <a:buFont typeface="Arial" panose="020B0604020202020204" pitchFamily="34" charset="0"/>
              <a:buChar char="•"/>
            </a:pPr>
            <a:r>
              <a:rPr lang="en-US" dirty="0">
                <a:solidFill>
                  <a:schemeClr val="tx1"/>
                </a:solidFill>
                <a:latin typeface="Century Gothic" panose="020B0502020202020204" pitchFamily="34" charset="0"/>
              </a:rPr>
              <a:t>Christmas phone call (any donor from past calendar year)</a:t>
            </a:r>
          </a:p>
          <a:p>
            <a:endParaRPr lang="en-US" dirty="0">
              <a:solidFill>
                <a:schemeClr val="tx1"/>
              </a:solidFill>
              <a:latin typeface="Century Gothic" panose="020B0502020202020204" pitchFamily="34" charset="0"/>
            </a:endParaRPr>
          </a:p>
        </p:txBody>
      </p:sp>
      <p:pic>
        <p:nvPicPr>
          <p:cNvPr id="8" name="Picture 7" descr="Logo&#10;&#10;Description automatically generated">
            <a:extLst>
              <a:ext uri="{FF2B5EF4-FFF2-40B4-BE49-F238E27FC236}">
                <a16:creationId xmlns:a16="http://schemas.microsoft.com/office/drawing/2014/main" id="{0AF3BF64-4D5D-5C9A-55FC-F25A2BC1B0C2}"/>
              </a:ext>
            </a:extLst>
          </p:cNvPr>
          <p:cNvPicPr>
            <a:picLocks noChangeAspect="1"/>
          </p:cNvPicPr>
          <p:nvPr/>
        </p:nvPicPr>
        <p:blipFill>
          <a:blip r:embed="rId2"/>
          <a:stretch>
            <a:fillRect/>
          </a:stretch>
        </p:blipFill>
        <p:spPr>
          <a:xfrm>
            <a:off x="8553588" y="4367379"/>
            <a:ext cx="2352675" cy="2381250"/>
          </a:xfrm>
          <a:prstGeom prst="rect">
            <a:avLst/>
          </a:prstGeom>
        </p:spPr>
      </p:pic>
    </p:spTree>
    <p:extLst>
      <p:ext uri="{BB962C8B-B14F-4D97-AF65-F5344CB8AC3E}">
        <p14:creationId xmlns:p14="http://schemas.microsoft.com/office/powerpoint/2010/main" val="477959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FE1F44-816B-ED42-CEEC-71AE1ED6F021}"/>
              </a:ext>
            </a:extLst>
          </p:cNvPr>
          <p:cNvPicPr>
            <a:picLocks noChangeAspect="1"/>
          </p:cNvPicPr>
          <p:nvPr/>
        </p:nvPicPr>
        <p:blipFill>
          <a:blip r:embed="rId2"/>
          <a:src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938E3964-EE54-4BDC-A0A3-DC7D197FFB5C}"/>
              </a:ext>
            </a:extLst>
          </p:cNvPr>
          <p:cNvSpPr>
            <a:spLocks noGrp="1"/>
          </p:cNvSpPr>
          <p:nvPr>
            <p:ph type="body" sz="quarter" idx="16"/>
          </p:nvPr>
        </p:nvSpPr>
        <p:spPr>
          <a:xfrm>
            <a:off x="838200" y="639193"/>
            <a:ext cx="6383682" cy="514842"/>
          </a:xfrm>
        </p:spPr>
        <p:txBody>
          <a:bodyPr/>
          <a:lstStyle/>
          <a:p>
            <a:pPr>
              <a:lnSpc>
                <a:spcPct val="150000"/>
              </a:lnSpc>
            </a:pPr>
            <a:r>
              <a:rPr lang="en-US" sz="2400" i="1" dirty="0">
                <a:solidFill>
                  <a:srgbClr val="F5F9F9"/>
                </a:solidFill>
                <a:latin typeface="+mj-lt"/>
              </a:rPr>
              <a:t>Future plans for development in 2023 </a:t>
            </a:r>
          </a:p>
          <a:p>
            <a:pPr>
              <a:lnSpc>
                <a:spcPct val="150000"/>
              </a:lnSpc>
            </a:pPr>
            <a:endParaRPr lang="en-US" sz="1800" i="1" dirty="0">
              <a:solidFill>
                <a:srgbClr val="F5F9F9"/>
              </a:solidFill>
              <a:latin typeface="+mj-lt"/>
            </a:endParaRPr>
          </a:p>
          <a:p>
            <a:pPr>
              <a:lnSpc>
                <a:spcPct val="150000"/>
              </a:lnSpc>
            </a:pPr>
            <a:endParaRPr lang="en-US" sz="1800" i="1" dirty="0">
              <a:solidFill>
                <a:srgbClr val="F5F9F9"/>
              </a:solidFill>
              <a:latin typeface="+mj-lt"/>
            </a:endParaRPr>
          </a:p>
        </p:txBody>
      </p:sp>
      <p:pic>
        <p:nvPicPr>
          <p:cNvPr id="37" name="Picture Placeholder 36">
            <a:extLst>
              <a:ext uri="{FF2B5EF4-FFF2-40B4-BE49-F238E27FC236}">
                <a16:creationId xmlns:a16="http://schemas.microsoft.com/office/drawing/2014/main" id="{1573DF6C-A3E4-4821-B550-4A14F71D3AA4}"/>
              </a:ext>
            </a:extLst>
          </p:cNvPr>
          <p:cNvPicPr>
            <a:picLocks noGrp="1" noChangeAspect="1"/>
          </p:cNvPicPr>
          <p:nvPr>
            <p:ph type="pic" sz="quarter" idx="14"/>
          </p:nvPr>
        </p:nvPicPr>
        <p:blipFill>
          <a:blip r:embed="rId3"/>
          <a:srcRect/>
          <a:stretch/>
        </p:blipFill>
        <p:spPr>
          <a:xfrm>
            <a:off x="9225697" y="355101"/>
            <a:ext cx="2743200" cy="2743200"/>
          </a:xfrm>
        </p:spPr>
      </p:pic>
      <p:sp>
        <p:nvSpPr>
          <p:cNvPr id="4" name="Slide Number Placeholder 3">
            <a:extLst>
              <a:ext uri="{FF2B5EF4-FFF2-40B4-BE49-F238E27FC236}">
                <a16:creationId xmlns:a16="http://schemas.microsoft.com/office/drawing/2014/main" id="{C5FE626F-057D-4E99-A748-F977659F21E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27</a:t>
            </a:fld>
            <a:endParaRPr lang="en-US" dirty="0"/>
          </a:p>
        </p:txBody>
      </p:sp>
      <p:sp>
        <p:nvSpPr>
          <p:cNvPr id="6" name="TextBox 5">
            <a:extLst>
              <a:ext uri="{FF2B5EF4-FFF2-40B4-BE49-F238E27FC236}">
                <a16:creationId xmlns:a16="http://schemas.microsoft.com/office/drawing/2014/main" id="{0227C204-EE58-C7E4-6A90-52DC9D237417}"/>
              </a:ext>
            </a:extLst>
          </p:cNvPr>
          <p:cNvSpPr txBox="1"/>
          <p:nvPr/>
        </p:nvSpPr>
        <p:spPr>
          <a:xfrm>
            <a:off x="1712650" y="2370197"/>
            <a:ext cx="6156664" cy="2308324"/>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F5F9F9"/>
                </a:solidFill>
              </a:rPr>
              <a:t>Provide IRA distribution resources</a:t>
            </a:r>
          </a:p>
          <a:p>
            <a:pPr marL="342900" indent="-342900">
              <a:buFont typeface="Arial" panose="020B0604020202020204" pitchFamily="34" charset="0"/>
              <a:buChar char="•"/>
            </a:pPr>
            <a:endParaRPr lang="en-US" sz="2400" dirty="0">
              <a:solidFill>
                <a:srgbClr val="F5F9F9"/>
              </a:solidFill>
            </a:endParaRPr>
          </a:p>
          <a:p>
            <a:pPr marL="342900" indent="-342900">
              <a:buFont typeface="Arial" panose="020B0604020202020204" pitchFamily="34" charset="0"/>
              <a:buChar char="•"/>
            </a:pPr>
            <a:r>
              <a:rPr lang="en-US" sz="2400" dirty="0">
                <a:solidFill>
                  <a:srgbClr val="F5F9F9"/>
                </a:solidFill>
              </a:rPr>
              <a:t>Employee payroll deduction program</a:t>
            </a:r>
          </a:p>
          <a:p>
            <a:pPr marL="342900" indent="-342900">
              <a:buFont typeface="Arial" panose="020B0604020202020204" pitchFamily="34" charset="0"/>
              <a:buChar char="•"/>
            </a:pPr>
            <a:endParaRPr lang="en-US" sz="2400" dirty="0">
              <a:solidFill>
                <a:srgbClr val="F5F9F9"/>
              </a:solidFill>
            </a:endParaRPr>
          </a:p>
          <a:p>
            <a:pPr marL="342900" indent="-342900">
              <a:buFont typeface="Arial" panose="020B0604020202020204" pitchFamily="34" charset="0"/>
              <a:buChar char="•"/>
            </a:pPr>
            <a:r>
              <a:rPr lang="en-US" sz="2400" dirty="0">
                <a:solidFill>
                  <a:srgbClr val="F5F9F9"/>
                </a:solidFill>
              </a:rPr>
              <a:t>Create planned giving/wills/trusts/estate planning resources </a:t>
            </a:r>
          </a:p>
        </p:txBody>
      </p:sp>
    </p:spTree>
    <p:extLst>
      <p:ext uri="{BB962C8B-B14F-4D97-AF65-F5344CB8AC3E}">
        <p14:creationId xmlns:p14="http://schemas.microsoft.com/office/powerpoint/2010/main" val="2391345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Thank you! </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1277551" y="2041865"/>
            <a:ext cx="9917191" cy="3770062"/>
          </a:xfrm>
        </p:spPr>
        <p:txBody>
          <a:bodyPr/>
          <a:lstStyle/>
          <a:p>
            <a:pPr marL="285750" indent="-285750">
              <a:buFont typeface="Arial" panose="020B0604020202020204" pitchFamily="34" charset="0"/>
              <a:buChar char="•"/>
            </a:pPr>
            <a:r>
              <a:rPr lang="en-US" sz="2000" dirty="0"/>
              <a:t>Please complete the survey before leaving</a:t>
            </a:r>
          </a:p>
          <a:p>
            <a:pPr marL="285750" indent="-285750">
              <a:buFont typeface="Arial" panose="020B0604020202020204" pitchFamily="34" charset="0"/>
              <a:buChar char="•"/>
            </a:pPr>
            <a:r>
              <a:rPr lang="en-US" sz="2000" dirty="0"/>
              <a:t>We are happy to answer any questions you may have</a:t>
            </a:r>
          </a:p>
          <a:p>
            <a:pPr marL="285750" indent="-285750">
              <a:buFont typeface="Arial" panose="020B0604020202020204" pitchFamily="34" charset="0"/>
              <a:buChar char="•"/>
            </a:pPr>
            <a:r>
              <a:rPr lang="en-US" sz="2000" dirty="0"/>
              <a:t>Blessings to you and your parish now and always</a:t>
            </a:r>
          </a:p>
          <a:p>
            <a:pPr marL="285750" indent="-285750">
              <a:buFont typeface="Arial" panose="020B0604020202020204" pitchFamily="34" charset="0"/>
              <a:buChar char="•"/>
            </a:pPr>
            <a:r>
              <a:rPr lang="en-US" sz="2000" dirty="0"/>
              <a:t>Closing prayer </a:t>
            </a:r>
          </a:p>
          <a:p>
            <a:endParaRPr lang="en-US" dirty="0"/>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28</a:t>
            </a:fld>
            <a:endParaRPr lang="en-US" dirty="0"/>
          </a:p>
        </p:txBody>
      </p:sp>
    </p:spTree>
    <p:extLst>
      <p:ext uri="{BB962C8B-B14F-4D97-AF65-F5344CB8AC3E}">
        <p14:creationId xmlns:p14="http://schemas.microsoft.com/office/powerpoint/2010/main" val="3764395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B2BE730E-3A48-4CBD-8E48-B35F154D8350}"/>
              </a:ext>
            </a:extLst>
          </p:cNvPr>
          <p:cNvPicPr>
            <a:picLocks noGrp="1" noChangeAspect="1"/>
          </p:cNvPicPr>
          <p:nvPr>
            <p:ph type="pic" sz="quarter" idx="13"/>
          </p:nvPr>
        </p:nvPicPr>
        <p:blipFill>
          <a:blip r:embed="rId2"/>
          <a:srcRect/>
          <a:stretch/>
        </p:blipFill>
        <p:spPr>
          <a:xfrm>
            <a:off x="0" y="258494"/>
            <a:ext cx="11660818" cy="6019861"/>
          </a:xfrm>
        </p:spPr>
      </p:pic>
      <p:sp>
        <p:nvSpPr>
          <p:cNvPr id="4" name="Slide Number Placeholder 3">
            <a:extLst>
              <a:ext uri="{FF2B5EF4-FFF2-40B4-BE49-F238E27FC236}">
                <a16:creationId xmlns:a16="http://schemas.microsoft.com/office/drawing/2014/main" id="{97E49766-851F-4808-BD95-B55C6D1316C1}"/>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29</a:t>
            </a:fld>
            <a:endParaRPr lang="en-US" dirty="0"/>
          </a:p>
        </p:txBody>
      </p:sp>
      <p:sp>
        <p:nvSpPr>
          <p:cNvPr id="12" name="Date Placeholder 1">
            <a:extLst>
              <a:ext uri="{FF2B5EF4-FFF2-40B4-BE49-F238E27FC236}">
                <a16:creationId xmlns:a16="http://schemas.microsoft.com/office/drawing/2014/main" id="{1BBC5DB7-848F-6AB3-EB9A-BD516FEDD2D4}"/>
              </a:ext>
            </a:extLst>
          </p:cNvPr>
          <p:cNvSpPr>
            <a:spLocks noGrp="1"/>
          </p:cNvSpPr>
          <p:nvPr>
            <p:ph type="dt" sz="half" idx="10"/>
          </p:nvPr>
        </p:nvSpPr>
        <p:spPr>
          <a:xfrm>
            <a:off x="838200" y="6356350"/>
            <a:ext cx="2743200" cy="365125"/>
          </a:xfrm>
        </p:spPr>
        <p:txBody>
          <a:bodyPr/>
          <a:lstStyle/>
          <a:p>
            <a:r>
              <a:rPr lang="en-US" dirty="0">
                <a:solidFill>
                  <a:schemeClr val="tx1"/>
                </a:solidFill>
                <a:effectLst/>
              </a:rPr>
              <a:t>2023</a:t>
            </a:r>
          </a:p>
        </p:txBody>
      </p:sp>
      <p:sp>
        <p:nvSpPr>
          <p:cNvPr id="13" name="Footer Placeholder 2">
            <a:extLst>
              <a:ext uri="{FF2B5EF4-FFF2-40B4-BE49-F238E27FC236}">
                <a16:creationId xmlns:a16="http://schemas.microsoft.com/office/drawing/2014/main" id="{C0FCC62D-E444-3F59-1A8A-85F7AFD029F3}"/>
              </a:ext>
            </a:extLst>
          </p:cNvPr>
          <p:cNvSpPr>
            <a:spLocks noGrp="1"/>
          </p:cNvSpPr>
          <p:nvPr>
            <p:ph type="ftr" sz="quarter" idx="11"/>
          </p:nvPr>
        </p:nvSpPr>
        <p:spPr>
          <a:xfrm>
            <a:off x="4038600" y="6356350"/>
            <a:ext cx="4114800" cy="365125"/>
          </a:xfrm>
        </p:spPr>
        <p:txBody>
          <a:bodyPr/>
          <a:lstStyle/>
          <a:p>
            <a:r>
              <a:rPr lang="en-US" dirty="0">
                <a:solidFill>
                  <a:schemeClr val="tx1"/>
                </a:solidFill>
                <a:effectLst/>
              </a:rPr>
              <a:t>DIOCESAN Services appeal</a:t>
            </a:r>
          </a:p>
        </p:txBody>
      </p:sp>
    </p:spTree>
    <p:extLst>
      <p:ext uri="{BB962C8B-B14F-4D97-AF65-F5344CB8AC3E}">
        <p14:creationId xmlns:p14="http://schemas.microsoft.com/office/powerpoint/2010/main" val="138880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FE1F44-816B-ED42-CEEC-71AE1ED6F021}"/>
              </a:ext>
            </a:extLst>
          </p:cNvPr>
          <p:cNvPicPr>
            <a:picLocks noChangeAspect="1"/>
          </p:cNvPicPr>
          <p:nvPr/>
        </p:nvPicPr>
        <p:blipFill>
          <a:blip r:embed="rId2"/>
          <a:src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938E3964-EE54-4BDC-A0A3-DC7D197FFB5C}"/>
              </a:ext>
            </a:extLst>
          </p:cNvPr>
          <p:cNvSpPr>
            <a:spLocks noGrp="1"/>
          </p:cNvSpPr>
          <p:nvPr>
            <p:ph type="body" sz="quarter" idx="16"/>
          </p:nvPr>
        </p:nvSpPr>
        <p:spPr>
          <a:xfrm>
            <a:off x="716437" y="1189225"/>
            <a:ext cx="6183984" cy="5167125"/>
          </a:xfrm>
        </p:spPr>
        <p:txBody>
          <a:bodyPr/>
          <a:lstStyle/>
          <a:p>
            <a:pPr>
              <a:lnSpc>
                <a:spcPct val="150000"/>
              </a:lnSpc>
            </a:pPr>
            <a:endParaRPr lang="es-ES" sz="4800" baseline="30000" dirty="0">
              <a:solidFill>
                <a:srgbClr val="000000"/>
              </a:solidFill>
              <a:latin typeface="+mj-lt"/>
            </a:endParaRPr>
          </a:p>
          <a:p>
            <a:pPr>
              <a:lnSpc>
                <a:spcPct val="150000"/>
              </a:lnSpc>
            </a:pPr>
            <a:r>
              <a:rPr lang="en-US" sz="4800" b="0" i="0" u="none" strike="noStrike" baseline="30000" dirty="0">
                <a:solidFill>
                  <a:schemeClr val="bg1"/>
                </a:solidFill>
                <a:latin typeface="+mj-lt"/>
              </a:rPr>
              <a:t>Thank you for sharing your time with us and housekeeping items</a:t>
            </a:r>
          </a:p>
          <a:p>
            <a:pPr>
              <a:lnSpc>
                <a:spcPct val="150000"/>
              </a:lnSpc>
            </a:pPr>
            <a:endParaRPr lang="en-US" sz="4800" baseline="30000" dirty="0">
              <a:solidFill>
                <a:schemeClr val="bg1"/>
              </a:solidFill>
              <a:latin typeface="+mj-lt"/>
            </a:endParaRPr>
          </a:p>
          <a:p>
            <a:pPr>
              <a:lnSpc>
                <a:spcPct val="150000"/>
              </a:lnSpc>
            </a:pPr>
            <a:r>
              <a:rPr lang="en-US" sz="4800" b="0" i="0" u="none" strike="noStrike" baseline="30000" dirty="0" err="1">
                <a:solidFill>
                  <a:schemeClr val="bg1"/>
                </a:solidFill>
                <a:latin typeface="+mj-lt"/>
              </a:rPr>
              <a:t>Wifi</a:t>
            </a:r>
            <a:r>
              <a:rPr lang="en-US" sz="4800" b="0" i="0" u="none" strike="noStrike" baseline="30000" dirty="0">
                <a:solidFill>
                  <a:schemeClr val="bg1"/>
                </a:solidFill>
                <a:latin typeface="+mj-lt"/>
              </a:rPr>
              <a:t>: </a:t>
            </a:r>
            <a:r>
              <a:rPr lang="en-US" sz="4800" b="0" i="0" u="none" strike="noStrike" baseline="30000" dirty="0" err="1">
                <a:solidFill>
                  <a:schemeClr val="bg1"/>
                </a:solidFill>
                <a:latin typeface="+mj-lt"/>
              </a:rPr>
              <a:t>C@thedral</a:t>
            </a:r>
            <a:endParaRPr lang="es-ES" sz="4800" b="0" i="0" u="none" strike="noStrike" baseline="30000" dirty="0">
              <a:solidFill>
                <a:schemeClr val="bg1"/>
              </a:solidFill>
              <a:latin typeface="+mj-lt"/>
            </a:endParaRPr>
          </a:p>
          <a:p>
            <a:pPr>
              <a:lnSpc>
                <a:spcPct val="150000"/>
              </a:lnSpc>
            </a:pPr>
            <a:endParaRPr lang="en-US" sz="2400" i="1" dirty="0">
              <a:latin typeface="Segoe Script" panose="030B0504020000000003" pitchFamily="66" charset="0"/>
            </a:endParaRPr>
          </a:p>
        </p:txBody>
      </p:sp>
      <p:sp>
        <p:nvSpPr>
          <p:cNvPr id="2" name="Date Placeholder 1">
            <a:extLst>
              <a:ext uri="{FF2B5EF4-FFF2-40B4-BE49-F238E27FC236}">
                <a16:creationId xmlns:a16="http://schemas.microsoft.com/office/drawing/2014/main" id="{C15C08D0-D6EE-4AF3-849A-12E064512A94}"/>
              </a:ext>
            </a:extLst>
          </p:cNvPr>
          <p:cNvSpPr>
            <a:spLocks noGrp="1"/>
          </p:cNvSpPr>
          <p:nvPr>
            <p:ph type="dt" sz="half" idx="10"/>
          </p:nvPr>
        </p:nvSpPr>
        <p:spPr>
          <a:xfrm>
            <a:off x="838200" y="6356350"/>
            <a:ext cx="2743200" cy="365125"/>
          </a:xfrm>
        </p:spPr>
        <p:txBody>
          <a:bodyPr/>
          <a:lstStyle/>
          <a:p>
            <a:r>
              <a:rPr lang="en-US" dirty="0"/>
              <a:t>2023</a:t>
            </a:r>
          </a:p>
        </p:txBody>
      </p:sp>
      <p:sp>
        <p:nvSpPr>
          <p:cNvPr id="3" name="Footer Placeholder 2">
            <a:extLst>
              <a:ext uri="{FF2B5EF4-FFF2-40B4-BE49-F238E27FC236}">
                <a16:creationId xmlns:a16="http://schemas.microsoft.com/office/drawing/2014/main" id="{6CCBF0FB-0046-4D3C-AC29-2382CF05B6D1}"/>
              </a:ext>
            </a:extLst>
          </p:cNvPr>
          <p:cNvSpPr>
            <a:spLocks noGrp="1"/>
          </p:cNvSpPr>
          <p:nvPr>
            <p:ph type="ftr" sz="quarter" idx="11"/>
          </p:nvPr>
        </p:nvSpPr>
        <p:spPr>
          <a:xfrm>
            <a:off x="4038600" y="6356350"/>
            <a:ext cx="4114800" cy="365125"/>
          </a:xfrm>
        </p:spPr>
        <p:txBody>
          <a:bodyPr/>
          <a:lstStyle/>
          <a:p>
            <a:r>
              <a:rPr lang="en-US" dirty="0"/>
              <a:t>DIOCESAN Services appeal</a:t>
            </a:r>
          </a:p>
        </p:txBody>
      </p:sp>
      <p:pic>
        <p:nvPicPr>
          <p:cNvPr id="37" name="Picture Placeholder 36">
            <a:extLst>
              <a:ext uri="{FF2B5EF4-FFF2-40B4-BE49-F238E27FC236}">
                <a16:creationId xmlns:a16="http://schemas.microsoft.com/office/drawing/2014/main" id="{1573DF6C-A3E4-4821-B550-4A14F71D3AA4}"/>
              </a:ext>
            </a:extLst>
          </p:cNvPr>
          <p:cNvPicPr>
            <a:picLocks noGrp="1" noChangeAspect="1"/>
          </p:cNvPicPr>
          <p:nvPr>
            <p:ph type="pic" sz="quarter" idx="14"/>
          </p:nvPr>
        </p:nvPicPr>
        <p:blipFill>
          <a:blip r:embed="rId3"/>
          <a:srcRect/>
          <a:stretch/>
        </p:blipFill>
        <p:spPr>
          <a:xfrm>
            <a:off x="6300123" y="363977"/>
            <a:ext cx="5668775" cy="5668775"/>
          </a:xfrm>
        </p:spPr>
      </p:pic>
      <p:sp>
        <p:nvSpPr>
          <p:cNvPr id="4" name="Slide Number Placeholder 3">
            <a:extLst>
              <a:ext uri="{FF2B5EF4-FFF2-40B4-BE49-F238E27FC236}">
                <a16:creationId xmlns:a16="http://schemas.microsoft.com/office/drawing/2014/main" id="{C5FE626F-057D-4E99-A748-F977659F21E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a:t>
            </a:fld>
            <a:endParaRPr lang="en-US" dirty="0"/>
          </a:p>
        </p:txBody>
      </p:sp>
    </p:spTree>
    <p:extLst>
      <p:ext uri="{BB962C8B-B14F-4D97-AF65-F5344CB8AC3E}">
        <p14:creationId xmlns:p14="http://schemas.microsoft.com/office/powerpoint/2010/main" val="2060042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B2BE730E-3A48-4CBD-8E48-B35F154D8350}"/>
              </a:ext>
            </a:extLst>
          </p:cNvPr>
          <p:cNvPicPr>
            <a:picLocks noGrp="1" noChangeAspect="1"/>
          </p:cNvPicPr>
          <p:nvPr>
            <p:ph type="pic" sz="quarter" idx="13"/>
          </p:nvPr>
        </p:nvPicPr>
        <p:blipFill>
          <a:blip r:embed="rId2"/>
          <a:srcRect/>
          <a:stretch/>
        </p:blipFill>
        <p:spPr>
          <a:xfrm>
            <a:off x="0" y="0"/>
            <a:ext cx="12073180" cy="6269238"/>
          </a:xfrm>
        </p:spPr>
      </p:pic>
      <p:sp>
        <p:nvSpPr>
          <p:cNvPr id="2" name="Date Placeholder 1">
            <a:extLst>
              <a:ext uri="{FF2B5EF4-FFF2-40B4-BE49-F238E27FC236}">
                <a16:creationId xmlns:a16="http://schemas.microsoft.com/office/drawing/2014/main" id="{4AA8F9F4-A920-42CD-8FC8-D0EE17712B40}"/>
              </a:ext>
            </a:extLst>
          </p:cNvPr>
          <p:cNvSpPr>
            <a:spLocks noGrp="1"/>
          </p:cNvSpPr>
          <p:nvPr>
            <p:ph type="dt" sz="half" idx="10"/>
          </p:nvPr>
        </p:nvSpPr>
        <p:spPr>
          <a:xfrm>
            <a:off x="838200" y="6356350"/>
            <a:ext cx="2743200" cy="365125"/>
          </a:xfrm>
        </p:spPr>
        <p:txBody>
          <a:bodyPr/>
          <a:lstStyle/>
          <a:p>
            <a:r>
              <a:rPr lang="en-US" dirty="0">
                <a:solidFill>
                  <a:schemeClr val="tx1"/>
                </a:solidFill>
                <a:effectLst/>
              </a:rPr>
              <a:t>2023</a:t>
            </a:r>
          </a:p>
        </p:txBody>
      </p:sp>
      <p:sp>
        <p:nvSpPr>
          <p:cNvPr id="3" name="Footer Placeholder 2">
            <a:extLst>
              <a:ext uri="{FF2B5EF4-FFF2-40B4-BE49-F238E27FC236}">
                <a16:creationId xmlns:a16="http://schemas.microsoft.com/office/drawing/2014/main" id="{86EA67BE-8C4A-498B-BE79-A779F07A5E7B}"/>
              </a:ext>
            </a:extLst>
          </p:cNvPr>
          <p:cNvSpPr>
            <a:spLocks noGrp="1"/>
          </p:cNvSpPr>
          <p:nvPr>
            <p:ph type="ftr" sz="quarter" idx="11"/>
          </p:nvPr>
        </p:nvSpPr>
        <p:spPr>
          <a:xfrm>
            <a:off x="4038600" y="6356350"/>
            <a:ext cx="4114800" cy="365125"/>
          </a:xfrm>
        </p:spPr>
        <p:txBody>
          <a:bodyPr/>
          <a:lstStyle/>
          <a:p>
            <a:r>
              <a:rPr lang="en-US" dirty="0">
                <a:solidFill>
                  <a:schemeClr val="tx1"/>
                </a:solidFill>
                <a:effectLst/>
              </a:rPr>
              <a:t>DIOCESAN Services appeal</a:t>
            </a:r>
          </a:p>
        </p:txBody>
      </p:sp>
      <p:sp>
        <p:nvSpPr>
          <p:cNvPr id="4" name="Slide Number Placeholder 3">
            <a:extLst>
              <a:ext uri="{FF2B5EF4-FFF2-40B4-BE49-F238E27FC236}">
                <a16:creationId xmlns:a16="http://schemas.microsoft.com/office/drawing/2014/main" id="{97E49766-851F-4808-BD95-B55C6D1316C1}"/>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30</a:t>
            </a:fld>
            <a:endParaRPr lang="en-US" dirty="0"/>
          </a:p>
        </p:txBody>
      </p:sp>
    </p:spTree>
    <p:extLst>
      <p:ext uri="{BB962C8B-B14F-4D97-AF65-F5344CB8AC3E}">
        <p14:creationId xmlns:p14="http://schemas.microsoft.com/office/powerpoint/2010/main" val="222282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AC0DCDA-2209-B33E-D9D9-07C507326C10}"/>
              </a:ext>
            </a:extLst>
          </p:cNvPr>
          <p:cNvSpPr>
            <a:spLocks noGrp="1"/>
          </p:cNvSpPr>
          <p:nvPr>
            <p:ph type="title"/>
          </p:nvPr>
        </p:nvSpPr>
        <p:spPr>
          <a:xfrm>
            <a:off x="6418614" y="298764"/>
            <a:ext cx="12192000" cy="5589355"/>
          </a:xfrm>
        </p:spPr>
        <p:txBody>
          <a:bodyPr anchor="b">
            <a:normAutofit fontScale="90000"/>
          </a:bodyPr>
          <a:lstStyle/>
          <a:p>
            <a:r>
              <a:rPr lang="en-US" dirty="0">
                <a:effectLst/>
              </a:rPr>
              <a:t>Build relationships</a:t>
            </a:r>
            <a:br>
              <a:rPr lang="en-US" dirty="0">
                <a:effectLst/>
              </a:rPr>
            </a:br>
            <a:br>
              <a:rPr lang="en-US" dirty="0">
                <a:effectLst/>
              </a:rPr>
            </a:br>
            <a:r>
              <a:rPr lang="en-US" dirty="0">
                <a:effectLst/>
              </a:rPr>
              <a:t>Desire to collaborate and work together</a:t>
            </a:r>
            <a:br>
              <a:rPr lang="en-US" dirty="0">
                <a:effectLst/>
              </a:rPr>
            </a:br>
            <a:br>
              <a:rPr lang="en-US" dirty="0">
                <a:effectLst/>
              </a:rPr>
            </a:br>
            <a:r>
              <a:rPr lang="en-US" dirty="0">
                <a:effectLst/>
              </a:rPr>
              <a:t>Discuss updates made to best Serve the parishes</a:t>
            </a:r>
            <a:br>
              <a:rPr lang="en-US" dirty="0">
                <a:effectLst/>
              </a:rPr>
            </a:br>
            <a:br>
              <a:rPr lang="en-US" dirty="0">
                <a:effectLst/>
              </a:rPr>
            </a:br>
            <a:br>
              <a:rPr lang="en-US" dirty="0">
                <a:effectLst/>
              </a:rPr>
            </a:br>
            <a:endParaRPr lang="en-US" dirty="0"/>
          </a:p>
        </p:txBody>
      </p:sp>
      <p:sp>
        <p:nvSpPr>
          <p:cNvPr id="18" name="Text Placeholder 3">
            <a:extLst>
              <a:ext uri="{FF2B5EF4-FFF2-40B4-BE49-F238E27FC236}">
                <a16:creationId xmlns:a16="http://schemas.microsoft.com/office/drawing/2014/main" id="{2C9D4C72-8761-1233-1153-C15585948E63}"/>
              </a:ext>
            </a:extLst>
          </p:cNvPr>
          <p:cNvSpPr>
            <a:spLocks noGrp="1"/>
          </p:cNvSpPr>
          <p:nvPr>
            <p:ph type="body" sz="quarter" idx="16"/>
          </p:nvPr>
        </p:nvSpPr>
        <p:spPr>
          <a:xfrm>
            <a:off x="648929" y="1423259"/>
            <a:ext cx="12192000" cy="640607"/>
          </a:xfrm>
        </p:spPr>
        <p:txBody>
          <a:bodyPr/>
          <a:lstStyle/>
          <a:p>
            <a:r>
              <a:rPr lang="en-US" dirty="0"/>
              <a:t>Purpose of the meeting</a:t>
            </a:r>
          </a:p>
        </p:txBody>
      </p:sp>
      <p:sp>
        <p:nvSpPr>
          <p:cNvPr id="24" name="Slide Number Placeholder 6">
            <a:extLst>
              <a:ext uri="{FF2B5EF4-FFF2-40B4-BE49-F238E27FC236}">
                <a16:creationId xmlns:a16="http://schemas.microsoft.com/office/drawing/2014/main" id="{0A4C7A9E-08DD-32CD-9A26-B81C36B582EE}"/>
              </a:ext>
            </a:extLst>
          </p:cNvPr>
          <p:cNvSpPr>
            <a:spLocks noGrp="1"/>
          </p:cNvSpPr>
          <p:nvPr>
            <p:ph type="sldNum" sz="quarter" idx="12"/>
          </p:nvPr>
        </p:nvSpPr>
        <p:spPr>
          <a:xfrm>
            <a:off x="8610600" y="6356350"/>
            <a:ext cx="2743200" cy="365125"/>
          </a:xfrm>
        </p:spPr>
        <p:txBody>
          <a:bodyPr/>
          <a:lstStyle/>
          <a:p>
            <a:pPr>
              <a:spcAft>
                <a:spcPts val="600"/>
              </a:spcAft>
            </a:pPr>
            <a:fld id="{F91729D4-A164-47A3-830D-E792BCE699E4}" type="slidenum">
              <a:rPr lang="en-US" smtClean="0"/>
              <a:pPr>
                <a:spcAft>
                  <a:spcPts val="600"/>
                </a:spcAft>
              </a:pPr>
              <a:t>4</a:t>
            </a:fld>
            <a:endParaRPr lang="en-US"/>
          </a:p>
        </p:txBody>
      </p:sp>
      <p:sp>
        <p:nvSpPr>
          <p:cNvPr id="8" name="Slide Number Placeholder 7" hidden="1">
            <a:extLst>
              <a:ext uri="{FF2B5EF4-FFF2-40B4-BE49-F238E27FC236}">
                <a16:creationId xmlns:a16="http://schemas.microsoft.com/office/drawing/2014/main" id="{891921A8-1898-239E-3113-17A64B23D321}"/>
              </a:ext>
            </a:extLst>
          </p:cNvPr>
          <p:cNvSpPr>
            <a:spLocks noGrp="1"/>
          </p:cNvSpPr>
          <p:nvPr>
            <p:ph type="sldNum" sz="quarter" idx="4294967295"/>
          </p:nvPr>
        </p:nvSpPr>
        <p:spPr>
          <a:xfrm>
            <a:off x="8610600" y="6356350"/>
            <a:ext cx="2743200" cy="365125"/>
          </a:xfrm>
        </p:spPr>
        <p:txBody>
          <a:bodyPr anchor="ctr">
            <a:normAutofit/>
          </a:bodyPr>
          <a:lstStyle/>
          <a:p>
            <a:pPr>
              <a:spcAft>
                <a:spcPts val="600"/>
              </a:spcAft>
            </a:pPr>
            <a:fld id="{F91729D4-A164-47A3-830D-E792BCE699E4}" type="slidenum">
              <a:rPr lang="en-US" smtClean="0"/>
              <a:pPr>
                <a:spcAft>
                  <a:spcPts val="600"/>
                </a:spcAft>
              </a:pPr>
              <a:t>4</a:t>
            </a:fld>
            <a:endParaRPr lang="en-US"/>
          </a:p>
        </p:txBody>
      </p:sp>
      <p:pic>
        <p:nvPicPr>
          <p:cNvPr id="3" name="Picture 2">
            <a:extLst>
              <a:ext uri="{FF2B5EF4-FFF2-40B4-BE49-F238E27FC236}">
                <a16:creationId xmlns:a16="http://schemas.microsoft.com/office/drawing/2014/main" id="{B8FF07BF-B2E1-5C14-DFF1-17DCF3D34616}"/>
              </a:ext>
            </a:extLst>
          </p:cNvPr>
          <p:cNvPicPr>
            <a:picLocks noChangeAspect="1"/>
          </p:cNvPicPr>
          <p:nvPr/>
        </p:nvPicPr>
        <p:blipFill>
          <a:blip r:embed="rId2"/>
          <a:stretch>
            <a:fillRect/>
          </a:stretch>
        </p:blipFill>
        <p:spPr>
          <a:xfrm>
            <a:off x="1910699" y="2532097"/>
            <a:ext cx="2353260" cy="2383743"/>
          </a:xfrm>
          <a:prstGeom prst="rect">
            <a:avLst/>
          </a:prstGeom>
        </p:spPr>
      </p:pic>
    </p:spTree>
    <p:extLst>
      <p:ext uri="{BB962C8B-B14F-4D97-AF65-F5344CB8AC3E}">
        <p14:creationId xmlns:p14="http://schemas.microsoft.com/office/powerpoint/2010/main" val="384279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4B44D-CDCD-FCE8-2553-87453C562700}"/>
              </a:ext>
              <a:ext uri="{C183D7F6-B498-43B3-948B-1728B52AA6E4}">
                <adec:decorative xmlns:adec="http://schemas.microsoft.com/office/drawing/2017/decorative" val="1"/>
              </a:ext>
            </a:extLst>
          </p:cNvPr>
          <p:cNvSpPr/>
          <p:nvPr/>
        </p:nvSpPr>
        <p:spPr>
          <a:xfrm>
            <a:off x="0" y="0"/>
            <a:ext cx="71389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491353" y="2947168"/>
            <a:ext cx="6810784" cy="963663"/>
          </a:xfrm>
        </p:spPr>
        <p:txBody>
          <a:bodyPr/>
          <a:lstStyle/>
          <a:p>
            <a:r>
              <a:rPr lang="en-US" sz="4800" dirty="0">
                <a:latin typeface="Montserrat" pitchFamily="2" charset="0"/>
              </a:rPr>
              <a:t>Handouts: </a:t>
            </a:r>
            <a:endParaRPr lang="en-US" sz="3400" dirty="0">
              <a:latin typeface="Montserrat" pitchFamily="2" charset="0"/>
            </a:endParaRP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926359" y="4186257"/>
            <a:ext cx="5472797" cy="527311"/>
          </a:xfrm>
        </p:spPr>
        <p:txBody>
          <a:bodyPr/>
          <a:lstStyle/>
          <a:p>
            <a:r>
              <a:rPr lang="en-US" dirty="0">
                <a:solidFill>
                  <a:schemeClr val="tx1"/>
                </a:solidFill>
                <a:latin typeface="Century Gothic" panose="020B0502020202020204" pitchFamily="34" charset="0"/>
              </a:rPr>
              <a:t>a.	Timeline</a:t>
            </a:r>
          </a:p>
          <a:p>
            <a:r>
              <a:rPr lang="en-US" dirty="0">
                <a:solidFill>
                  <a:schemeClr val="tx1"/>
                </a:solidFill>
                <a:latin typeface="Century Gothic" panose="020B0502020202020204" pitchFamily="34" charset="0"/>
              </a:rPr>
              <a:t>b.	Transmittal Form </a:t>
            </a:r>
          </a:p>
          <a:p>
            <a:r>
              <a:rPr lang="en-US" dirty="0">
                <a:solidFill>
                  <a:schemeClr val="tx1"/>
                </a:solidFill>
                <a:latin typeface="Century Gothic" panose="020B0502020202020204" pitchFamily="34" charset="0"/>
              </a:rPr>
              <a:t>c.	Survey </a:t>
            </a:r>
          </a:p>
          <a:p>
            <a:endParaRPr lang="en-US" dirty="0">
              <a:solidFill>
                <a:schemeClr val="tx1"/>
              </a:solidFill>
              <a:latin typeface="Century Gothic" panose="020B0502020202020204" pitchFamily="34" charset="0"/>
            </a:endParaRPr>
          </a:p>
        </p:txBody>
      </p:sp>
      <p:pic>
        <p:nvPicPr>
          <p:cNvPr id="7" name="Picture Placeholder 6">
            <a:extLst>
              <a:ext uri="{FF2B5EF4-FFF2-40B4-BE49-F238E27FC236}">
                <a16:creationId xmlns:a16="http://schemas.microsoft.com/office/drawing/2014/main" id="{5A492D51-4DBA-40BC-82AA-A33BD0D3F740}"/>
              </a:ext>
            </a:extLst>
          </p:cNvPr>
          <p:cNvPicPr>
            <a:picLocks noGrp="1" noChangeAspect="1"/>
          </p:cNvPicPr>
          <p:nvPr>
            <p:ph type="pic" sz="quarter" idx="11"/>
          </p:nvPr>
        </p:nvPicPr>
        <p:blipFill>
          <a:blip r:embed="rId2"/>
          <a:srcRect/>
          <a:stretch/>
        </p:blipFill>
        <p:spPr>
          <a:xfrm>
            <a:off x="7197635" y="0"/>
            <a:ext cx="4624478" cy="6858000"/>
          </a:xfrm>
        </p:spPr>
      </p:pic>
      <p:pic>
        <p:nvPicPr>
          <p:cNvPr id="8" name="Picture 7" descr="Logo&#10;&#10;Description automatically generated">
            <a:extLst>
              <a:ext uri="{FF2B5EF4-FFF2-40B4-BE49-F238E27FC236}">
                <a16:creationId xmlns:a16="http://schemas.microsoft.com/office/drawing/2014/main" id="{0AF3BF64-4D5D-5C9A-55FC-F25A2BC1B0C2}"/>
              </a:ext>
            </a:extLst>
          </p:cNvPr>
          <p:cNvPicPr>
            <a:picLocks noChangeAspect="1"/>
          </p:cNvPicPr>
          <p:nvPr/>
        </p:nvPicPr>
        <p:blipFill>
          <a:blip r:embed="rId3"/>
          <a:stretch>
            <a:fillRect/>
          </a:stretch>
        </p:blipFill>
        <p:spPr>
          <a:xfrm>
            <a:off x="491353" y="487952"/>
            <a:ext cx="2352675" cy="2381250"/>
          </a:xfrm>
          <a:prstGeom prst="rect">
            <a:avLst/>
          </a:prstGeom>
        </p:spPr>
      </p:pic>
    </p:spTree>
    <p:extLst>
      <p:ext uri="{BB962C8B-B14F-4D97-AF65-F5344CB8AC3E}">
        <p14:creationId xmlns:p14="http://schemas.microsoft.com/office/powerpoint/2010/main" val="83026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77002" y="19049"/>
            <a:ext cx="23495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3721100" y="136525"/>
            <a:ext cx="4749800" cy="527050"/>
          </a:xfrm>
        </p:spPr>
        <p:txBody>
          <a:bodyPr/>
          <a:lstStyle/>
          <a:p>
            <a:r>
              <a:rPr lang="en-US" dirty="0"/>
              <a:t>Development Team </a:t>
            </a:r>
          </a:p>
        </p:txBody>
      </p:sp>
      <p:pic>
        <p:nvPicPr>
          <p:cNvPr id="9" name="Picture Placeholder 8">
            <a:extLst>
              <a:ext uri="{FF2B5EF4-FFF2-40B4-BE49-F238E27FC236}">
                <a16:creationId xmlns:a16="http://schemas.microsoft.com/office/drawing/2014/main" id="{22E34CE8-EDAD-4F1F-B483-DB47EDF53E66}"/>
              </a:ext>
            </a:extLst>
          </p:cNvPr>
          <p:cNvPicPr>
            <a:picLocks noGrp="1" noChangeAspect="1"/>
          </p:cNvPicPr>
          <p:nvPr>
            <p:ph type="pic" sz="quarter" idx="13"/>
          </p:nvPr>
        </p:nvPicPr>
        <p:blipFill>
          <a:blip r:embed="rId2"/>
          <a:srcRect/>
          <a:stretch/>
        </p:blipFill>
        <p:spPr>
          <a:xfrm>
            <a:off x="154619" y="232745"/>
            <a:ext cx="2562881" cy="2412802"/>
          </a:xfrm>
        </p:spPr>
      </p:pic>
      <p:sp>
        <p:nvSpPr>
          <p:cNvPr id="2" name="Date Placeholder 1">
            <a:extLst>
              <a:ext uri="{FF2B5EF4-FFF2-40B4-BE49-F238E27FC236}">
                <a16:creationId xmlns:a16="http://schemas.microsoft.com/office/drawing/2014/main" id="{3C42074A-2A66-40C8-BA9E-4C97B6C2C810}"/>
              </a:ext>
            </a:extLst>
          </p:cNvPr>
          <p:cNvSpPr>
            <a:spLocks noGrp="1"/>
          </p:cNvSpPr>
          <p:nvPr>
            <p:ph type="dt" sz="half" idx="10"/>
          </p:nvPr>
        </p:nvSpPr>
        <p:spPr>
          <a:xfrm>
            <a:off x="838200" y="6356350"/>
            <a:ext cx="2743200" cy="365125"/>
          </a:xfrm>
        </p:spPr>
        <p:txBody>
          <a:bodyPr/>
          <a:lstStyle/>
          <a:p>
            <a:r>
              <a:rPr lang="en-US" dirty="0"/>
              <a:t>2023</a:t>
            </a:r>
          </a:p>
        </p:txBody>
      </p:sp>
      <p:sp>
        <p:nvSpPr>
          <p:cNvPr id="3" name="Footer Placeholder 2">
            <a:extLst>
              <a:ext uri="{FF2B5EF4-FFF2-40B4-BE49-F238E27FC236}">
                <a16:creationId xmlns:a16="http://schemas.microsoft.com/office/drawing/2014/main" id="{05035BF3-F379-4230-ADAD-0D67A84DAD9A}"/>
              </a:ext>
            </a:extLst>
          </p:cNvPr>
          <p:cNvSpPr>
            <a:spLocks noGrp="1"/>
          </p:cNvSpPr>
          <p:nvPr>
            <p:ph type="ftr" sz="quarter" idx="11"/>
          </p:nvPr>
        </p:nvSpPr>
        <p:spPr>
          <a:xfrm>
            <a:off x="4038600" y="6356350"/>
            <a:ext cx="4114800" cy="365125"/>
          </a:xfrm>
        </p:spPr>
        <p:txBody>
          <a:bodyPr/>
          <a:lstStyle/>
          <a:p>
            <a:r>
              <a:rPr lang="en-US" dirty="0"/>
              <a:t>DIOCESAN Services appeal</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6</a:t>
            </a:fld>
            <a:endParaRPr lang="en-US" dirty="0"/>
          </a:p>
        </p:txBody>
      </p:sp>
      <p:sp>
        <p:nvSpPr>
          <p:cNvPr id="6" name="Text Placeholder 5">
            <a:extLst>
              <a:ext uri="{FF2B5EF4-FFF2-40B4-BE49-F238E27FC236}">
                <a16:creationId xmlns:a16="http://schemas.microsoft.com/office/drawing/2014/main" id="{7ECB909A-DC0F-F3DE-51CE-7D43F05D7AB8}"/>
              </a:ext>
            </a:extLst>
          </p:cNvPr>
          <p:cNvSpPr>
            <a:spLocks noGrp="1"/>
          </p:cNvSpPr>
          <p:nvPr>
            <p:ph type="body" sz="quarter" idx="15"/>
          </p:nvPr>
        </p:nvSpPr>
        <p:spPr>
          <a:xfrm>
            <a:off x="3213717" y="871936"/>
            <a:ext cx="7399476" cy="5635396"/>
          </a:xfrm>
        </p:spPr>
        <p:txBody>
          <a:bodyPr/>
          <a:lstStyle/>
          <a:p>
            <a:pPr marL="285750" indent="-285750">
              <a:buFont typeface="Arial" panose="020B0604020202020204" pitchFamily="34" charset="0"/>
              <a:buChar char="•"/>
            </a:pPr>
            <a:r>
              <a:rPr lang="en-US" i="1" dirty="0"/>
              <a:t>Thank you for your grace as we have a new team</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Team rules of engagement (call donors back within 24 hours, excellent customer service, cultivate a culture of philanthropy, educate donors)</a:t>
            </a:r>
          </a:p>
          <a:p>
            <a:endParaRPr lang="en-US" dirty="0"/>
          </a:p>
          <a:p>
            <a:r>
              <a:rPr lang="en-US" dirty="0"/>
              <a:t>Jennifer Trefelner, APR, CPRC, Director of Communications and Development </a:t>
            </a:r>
          </a:p>
          <a:p>
            <a:endParaRPr lang="en-US" dirty="0"/>
          </a:p>
          <a:p>
            <a:r>
              <a:rPr lang="en-US" dirty="0"/>
              <a:t>Vito Gendusa, CPA, Chief Financial Officer</a:t>
            </a:r>
          </a:p>
          <a:p>
            <a:endParaRPr lang="en-US" dirty="0"/>
          </a:p>
          <a:p>
            <a:r>
              <a:rPr lang="en-US" dirty="0"/>
              <a:t>Gigi Silvagnoli, Administrative Assistant</a:t>
            </a:r>
          </a:p>
          <a:p>
            <a:endParaRPr lang="en-US" dirty="0"/>
          </a:p>
          <a:p>
            <a:r>
              <a:rPr lang="en-US" dirty="0"/>
              <a:t>Floricela Miguel-Roblero, Donation Processing Specialist</a:t>
            </a:r>
          </a:p>
          <a:p>
            <a:endParaRPr lang="en-US" dirty="0"/>
          </a:p>
          <a:p>
            <a:r>
              <a:rPr lang="en-US" dirty="0"/>
              <a:t>Paige Kelly, Donation Processing Specialist</a:t>
            </a:r>
          </a:p>
          <a:p>
            <a:endParaRPr lang="en-US" dirty="0"/>
          </a:p>
          <a:p>
            <a:r>
              <a:rPr lang="en-US" dirty="0"/>
              <a:t>Lina Salcedo, Development Specialist</a:t>
            </a:r>
          </a:p>
          <a:p>
            <a:endParaRPr lang="en-US" dirty="0"/>
          </a:p>
          <a:p>
            <a:endParaRPr lang="en-US" dirty="0"/>
          </a:p>
        </p:txBody>
      </p:sp>
    </p:spTree>
    <p:extLst>
      <p:ext uri="{BB962C8B-B14F-4D97-AF65-F5344CB8AC3E}">
        <p14:creationId xmlns:p14="http://schemas.microsoft.com/office/powerpoint/2010/main" val="237990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FE1F44-816B-ED42-CEEC-71AE1ED6F021}"/>
              </a:ext>
            </a:extLst>
          </p:cNvPr>
          <p:cNvPicPr>
            <a:picLocks noChangeAspect="1"/>
          </p:cNvPicPr>
          <p:nvPr/>
        </p:nvPicPr>
        <p:blipFill>
          <a:blip r:embed="rId2"/>
          <a:src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938E3964-EE54-4BDC-A0A3-DC7D197FFB5C}"/>
              </a:ext>
            </a:extLst>
          </p:cNvPr>
          <p:cNvSpPr>
            <a:spLocks noGrp="1"/>
          </p:cNvSpPr>
          <p:nvPr>
            <p:ph type="body" sz="quarter" idx="16"/>
          </p:nvPr>
        </p:nvSpPr>
        <p:spPr>
          <a:xfrm>
            <a:off x="716437" y="1189225"/>
            <a:ext cx="6183984" cy="5167125"/>
          </a:xfrm>
        </p:spPr>
        <p:txBody>
          <a:bodyPr/>
          <a:lstStyle/>
          <a:p>
            <a:pPr>
              <a:lnSpc>
                <a:spcPct val="150000"/>
              </a:lnSpc>
            </a:pPr>
            <a:r>
              <a:rPr lang="en-US" sz="2400" i="1" dirty="0">
                <a:solidFill>
                  <a:schemeClr val="bg1"/>
                </a:solidFill>
                <a:latin typeface="Segoe Script" panose="030B0504020000000003" pitchFamily="66" charset="0"/>
              </a:rPr>
              <a:t>Introductions of attendees</a:t>
            </a:r>
          </a:p>
          <a:p>
            <a:pPr>
              <a:lnSpc>
                <a:spcPct val="150000"/>
              </a:lnSpc>
            </a:pPr>
            <a:endParaRPr lang="en-US" sz="2400" i="1" dirty="0">
              <a:solidFill>
                <a:schemeClr val="bg1"/>
              </a:solidFill>
              <a:latin typeface="Segoe Script" panose="030B0504020000000003" pitchFamily="66" charset="0"/>
            </a:endParaRPr>
          </a:p>
          <a:p>
            <a:pPr>
              <a:lnSpc>
                <a:spcPct val="150000"/>
              </a:lnSpc>
            </a:pPr>
            <a:r>
              <a:rPr lang="en-US" sz="2400" i="1" dirty="0">
                <a:solidFill>
                  <a:schemeClr val="bg1"/>
                </a:solidFill>
                <a:latin typeface="Segoe Script" panose="030B0504020000000003" pitchFamily="66" charset="0"/>
              </a:rPr>
              <a:t>Name, title, parish, years of experience in this role</a:t>
            </a:r>
          </a:p>
          <a:p>
            <a:pPr>
              <a:lnSpc>
                <a:spcPct val="150000"/>
              </a:lnSpc>
            </a:pPr>
            <a:endParaRPr lang="en-US" sz="2400" i="1" dirty="0">
              <a:latin typeface="Segoe Script" panose="030B0504020000000003" pitchFamily="66" charset="0"/>
            </a:endParaRPr>
          </a:p>
        </p:txBody>
      </p:sp>
      <p:sp>
        <p:nvSpPr>
          <p:cNvPr id="2" name="Date Placeholder 1">
            <a:extLst>
              <a:ext uri="{FF2B5EF4-FFF2-40B4-BE49-F238E27FC236}">
                <a16:creationId xmlns:a16="http://schemas.microsoft.com/office/drawing/2014/main" id="{C15C08D0-D6EE-4AF3-849A-12E064512A94}"/>
              </a:ext>
            </a:extLst>
          </p:cNvPr>
          <p:cNvSpPr>
            <a:spLocks noGrp="1"/>
          </p:cNvSpPr>
          <p:nvPr>
            <p:ph type="dt" sz="half" idx="10"/>
          </p:nvPr>
        </p:nvSpPr>
        <p:spPr>
          <a:xfrm>
            <a:off x="838200" y="6356350"/>
            <a:ext cx="2743200" cy="365125"/>
          </a:xfrm>
        </p:spPr>
        <p:txBody>
          <a:bodyPr/>
          <a:lstStyle/>
          <a:p>
            <a:r>
              <a:rPr lang="en-US" dirty="0"/>
              <a:t>2023</a:t>
            </a:r>
          </a:p>
        </p:txBody>
      </p:sp>
      <p:sp>
        <p:nvSpPr>
          <p:cNvPr id="3" name="Footer Placeholder 2">
            <a:extLst>
              <a:ext uri="{FF2B5EF4-FFF2-40B4-BE49-F238E27FC236}">
                <a16:creationId xmlns:a16="http://schemas.microsoft.com/office/drawing/2014/main" id="{6CCBF0FB-0046-4D3C-AC29-2382CF05B6D1}"/>
              </a:ext>
            </a:extLst>
          </p:cNvPr>
          <p:cNvSpPr>
            <a:spLocks noGrp="1"/>
          </p:cNvSpPr>
          <p:nvPr>
            <p:ph type="ftr" sz="quarter" idx="11"/>
          </p:nvPr>
        </p:nvSpPr>
        <p:spPr>
          <a:xfrm>
            <a:off x="4038600" y="6356350"/>
            <a:ext cx="4114800" cy="365125"/>
          </a:xfrm>
        </p:spPr>
        <p:txBody>
          <a:bodyPr/>
          <a:lstStyle/>
          <a:p>
            <a:r>
              <a:rPr lang="en-US" dirty="0"/>
              <a:t>DIOCESAN Services appeal</a:t>
            </a:r>
          </a:p>
        </p:txBody>
      </p:sp>
      <p:pic>
        <p:nvPicPr>
          <p:cNvPr id="37" name="Picture Placeholder 36">
            <a:extLst>
              <a:ext uri="{FF2B5EF4-FFF2-40B4-BE49-F238E27FC236}">
                <a16:creationId xmlns:a16="http://schemas.microsoft.com/office/drawing/2014/main" id="{1573DF6C-A3E4-4821-B550-4A14F71D3AA4}"/>
              </a:ext>
            </a:extLst>
          </p:cNvPr>
          <p:cNvPicPr>
            <a:picLocks noGrp="1" noChangeAspect="1"/>
          </p:cNvPicPr>
          <p:nvPr>
            <p:ph type="pic" sz="quarter" idx="14"/>
          </p:nvPr>
        </p:nvPicPr>
        <p:blipFill>
          <a:blip r:embed="rId3"/>
          <a:srcRect/>
          <a:stretch/>
        </p:blipFill>
        <p:spPr>
          <a:xfrm>
            <a:off x="6300123" y="363977"/>
            <a:ext cx="5668775" cy="5668775"/>
          </a:xfrm>
        </p:spPr>
      </p:pic>
      <p:sp>
        <p:nvSpPr>
          <p:cNvPr id="4" name="Slide Number Placeholder 3">
            <a:extLst>
              <a:ext uri="{FF2B5EF4-FFF2-40B4-BE49-F238E27FC236}">
                <a16:creationId xmlns:a16="http://schemas.microsoft.com/office/drawing/2014/main" id="{C5FE626F-057D-4E99-A748-F977659F21E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7</a:t>
            </a:fld>
            <a:endParaRPr lang="en-US" dirty="0"/>
          </a:p>
        </p:txBody>
      </p:sp>
    </p:spTree>
    <p:extLst>
      <p:ext uri="{BB962C8B-B14F-4D97-AF65-F5344CB8AC3E}">
        <p14:creationId xmlns:p14="http://schemas.microsoft.com/office/powerpoint/2010/main" val="172852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4B44D-CDCD-FCE8-2553-87453C562700}"/>
              </a:ext>
              <a:ext uri="{C183D7F6-B498-43B3-948B-1728B52AA6E4}">
                <adec:decorative xmlns:adec="http://schemas.microsoft.com/office/drawing/2017/decorative" val="1"/>
              </a:ext>
            </a:extLst>
          </p:cNvPr>
          <p:cNvSpPr/>
          <p:nvPr/>
        </p:nvSpPr>
        <p:spPr>
          <a:xfrm>
            <a:off x="0" y="0"/>
            <a:ext cx="71389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233900" y="-105412"/>
            <a:ext cx="6810784" cy="2381250"/>
          </a:xfrm>
        </p:spPr>
        <p:txBody>
          <a:bodyPr/>
          <a:lstStyle/>
          <a:p>
            <a:r>
              <a:rPr lang="en-US" sz="3400" dirty="0">
                <a:latin typeface="Montserrat" pitchFamily="2" charset="0"/>
              </a:rPr>
              <a:t> </a:t>
            </a:r>
            <a:br>
              <a:rPr lang="en-US" sz="3400" dirty="0">
                <a:latin typeface="Montserrat" pitchFamily="2" charset="0"/>
              </a:rPr>
            </a:br>
            <a:r>
              <a:rPr lang="en-US" sz="3400" dirty="0">
                <a:latin typeface="Montserrat" pitchFamily="2" charset="0"/>
              </a:rPr>
              <a:t>What is the Diocesan Services </a:t>
            </a:r>
            <a:br>
              <a:rPr lang="en-US" sz="3400" dirty="0">
                <a:latin typeface="Montserrat" pitchFamily="2" charset="0"/>
              </a:rPr>
            </a:br>
            <a:r>
              <a:rPr lang="en-US" sz="3400" dirty="0">
                <a:latin typeface="Montserrat" pitchFamily="2" charset="0"/>
              </a:rPr>
              <a:t>appeal?</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491353" y="2490622"/>
            <a:ext cx="5472797" cy="527311"/>
          </a:xfrm>
        </p:spPr>
        <p:txBody>
          <a:bodyPr/>
          <a:lstStyle/>
          <a:p>
            <a:r>
              <a:rPr lang="en-US" dirty="0">
                <a:solidFill>
                  <a:schemeClr val="tx1"/>
                </a:solidFill>
                <a:latin typeface="Century Gothic" panose="020B0502020202020204" pitchFamily="34" charset="0"/>
              </a:rPr>
              <a:t>The Diocesan Services Appeal (DSA) is the annual fundraising campaign for the five-county Diocese of Palm Beach in which the faithful are asked by our Bishop to support our local church. The contribution support stretches beyond the individual parishes and funds the projects run by the diocese. The DSA reminds us that we are all part of the Catholic family and that we need to support not just our individual parishes, but our diocese as well.</a:t>
            </a:r>
          </a:p>
        </p:txBody>
      </p:sp>
      <p:pic>
        <p:nvPicPr>
          <p:cNvPr id="8" name="Picture 7" descr="Logo&#10;&#10;Description automatically generated">
            <a:extLst>
              <a:ext uri="{FF2B5EF4-FFF2-40B4-BE49-F238E27FC236}">
                <a16:creationId xmlns:a16="http://schemas.microsoft.com/office/drawing/2014/main" id="{0AF3BF64-4D5D-5C9A-55FC-F25A2BC1B0C2}"/>
              </a:ext>
            </a:extLst>
          </p:cNvPr>
          <p:cNvPicPr>
            <a:picLocks noChangeAspect="1"/>
          </p:cNvPicPr>
          <p:nvPr/>
        </p:nvPicPr>
        <p:blipFill>
          <a:blip r:embed="rId2"/>
          <a:stretch>
            <a:fillRect/>
          </a:stretch>
        </p:blipFill>
        <p:spPr>
          <a:xfrm>
            <a:off x="8623298" y="373027"/>
            <a:ext cx="2352675" cy="2381250"/>
          </a:xfrm>
          <a:prstGeom prst="rect">
            <a:avLst/>
          </a:prstGeom>
        </p:spPr>
      </p:pic>
      <p:sp>
        <p:nvSpPr>
          <p:cNvPr id="10" name="TextBox 9">
            <a:extLst>
              <a:ext uri="{FF2B5EF4-FFF2-40B4-BE49-F238E27FC236}">
                <a16:creationId xmlns:a16="http://schemas.microsoft.com/office/drawing/2014/main" id="{E0CB7E83-69E6-8988-0E18-6B5DA6550077}"/>
              </a:ext>
            </a:extLst>
          </p:cNvPr>
          <p:cNvSpPr txBox="1"/>
          <p:nvPr/>
        </p:nvSpPr>
        <p:spPr>
          <a:xfrm>
            <a:off x="7760864" y="3244334"/>
            <a:ext cx="3411113" cy="369332"/>
          </a:xfrm>
          <a:prstGeom prst="rect">
            <a:avLst/>
          </a:prstGeom>
          <a:noFill/>
        </p:spPr>
        <p:txBody>
          <a:bodyPr wrap="square">
            <a:spAutoFit/>
          </a:bodyPr>
          <a:lstStyle/>
          <a:p>
            <a:r>
              <a:rPr lang="en-US" dirty="0">
                <a:hlinkClick r:id="rId3"/>
              </a:rPr>
              <a:t>https://vimeo.com/780446612</a:t>
            </a:r>
            <a:r>
              <a:rPr lang="en-US" dirty="0"/>
              <a:t> </a:t>
            </a:r>
          </a:p>
        </p:txBody>
      </p:sp>
    </p:spTree>
    <p:extLst>
      <p:ext uri="{BB962C8B-B14F-4D97-AF65-F5344CB8AC3E}">
        <p14:creationId xmlns:p14="http://schemas.microsoft.com/office/powerpoint/2010/main" val="97256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77002" y="19049"/>
            <a:ext cx="23495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3721100" y="136525"/>
            <a:ext cx="4749800" cy="527050"/>
          </a:xfrm>
        </p:spPr>
        <p:txBody>
          <a:bodyPr/>
          <a:lstStyle/>
          <a:p>
            <a:r>
              <a:rPr lang="en-US" dirty="0"/>
              <a:t>Recap of 2022 </a:t>
            </a:r>
          </a:p>
        </p:txBody>
      </p:sp>
      <p:pic>
        <p:nvPicPr>
          <p:cNvPr id="9" name="Picture Placeholder 8">
            <a:extLst>
              <a:ext uri="{FF2B5EF4-FFF2-40B4-BE49-F238E27FC236}">
                <a16:creationId xmlns:a16="http://schemas.microsoft.com/office/drawing/2014/main" id="{22E34CE8-EDAD-4F1F-B483-DB47EDF53E66}"/>
              </a:ext>
            </a:extLst>
          </p:cNvPr>
          <p:cNvPicPr>
            <a:picLocks noGrp="1" noChangeAspect="1"/>
          </p:cNvPicPr>
          <p:nvPr>
            <p:ph type="pic" sz="quarter" idx="13"/>
          </p:nvPr>
        </p:nvPicPr>
        <p:blipFill>
          <a:blip r:embed="rId2"/>
          <a:srcRect/>
          <a:stretch/>
        </p:blipFill>
        <p:spPr>
          <a:xfrm>
            <a:off x="154619" y="232745"/>
            <a:ext cx="2562881" cy="2412802"/>
          </a:xfrm>
        </p:spPr>
      </p:pic>
      <p:sp>
        <p:nvSpPr>
          <p:cNvPr id="2" name="Date Placeholder 1">
            <a:extLst>
              <a:ext uri="{FF2B5EF4-FFF2-40B4-BE49-F238E27FC236}">
                <a16:creationId xmlns:a16="http://schemas.microsoft.com/office/drawing/2014/main" id="{3C42074A-2A66-40C8-BA9E-4C97B6C2C810}"/>
              </a:ext>
            </a:extLst>
          </p:cNvPr>
          <p:cNvSpPr>
            <a:spLocks noGrp="1"/>
          </p:cNvSpPr>
          <p:nvPr>
            <p:ph type="dt" sz="half" idx="10"/>
          </p:nvPr>
        </p:nvSpPr>
        <p:spPr>
          <a:xfrm>
            <a:off x="838200" y="6356350"/>
            <a:ext cx="2743200" cy="365125"/>
          </a:xfrm>
        </p:spPr>
        <p:txBody>
          <a:bodyPr/>
          <a:lstStyle/>
          <a:p>
            <a:r>
              <a:rPr lang="en-US" dirty="0"/>
              <a:t>2023</a:t>
            </a:r>
          </a:p>
        </p:txBody>
      </p:sp>
      <p:sp>
        <p:nvSpPr>
          <p:cNvPr id="3" name="Footer Placeholder 2">
            <a:extLst>
              <a:ext uri="{FF2B5EF4-FFF2-40B4-BE49-F238E27FC236}">
                <a16:creationId xmlns:a16="http://schemas.microsoft.com/office/drawing/2014/main" id="{05035BF3-F379-4230-ADAD-0D67A84DAD9A}"/>
              </a:ext>
            </a:extLst>
          </p:cNvPr>
          <p:cNvSpPr>
            <a:spLocks noGrp="1"/>
          </p:cNvSpPr>
          <p:nvPr>
            <p:ph type="ftr" sz="quarter" idx="11"/>
          </p:nvPr>
        </p:nvSpPr>
        <p:spPr>
          <a:xfrm>
            <a:off x="4038600" y="6356350"/>
            <a:ext cx="4114800" cy="365125"/>
          </a:xfrm>
        </p:spPr>
        <p:txBody>
          <a:bodyPr/>
          <a:lstStyle/>
          <a:p>
            <a:r>
              <a:rPr lang="en-US" dirty="0"/>
              <a:t>DIOCESAN Services appeal</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9</a:t>
            </a:fld>
            <a:endParaRPr lang="en-US" dirty="0"/>
          </a:p>
        </p:txBody>
      </p:sp>
      <p:sp>
        <p:nvSpPr>
          <p:cNvPr id="6" name="Text Placeholder 5">
            <a:extLst>
              <a:ext uri="{FF2B5EF4-FFF2-40B4-BE49-F238E27FC236}">
                <a16:creationId xmlns:a16="http://schemas.microsoft.com/office/drawing/2014/main" id="{7ECB909A-DC0F-F3DE-51CE-7D43F05D7AB8}"/>
              </a:ext>
            </a:extLst>
          </p:cNvPr>
          <p:cNvSpPr>
            <a:spLocks noGrp="1"/>
          </p:cNvSpPr>
          <p:nvPr>
            <p:ph type="body" sz="quarter" idx="15"/>
          </p:nvPr>
        </p:nvSpPr>
        <p:spPr>
          <a:xfrm>
            <a:off x="3213717" y="871936"/>
            <a:ext cx="8433786" cy="5135574"/>
          </a:xfrm>
        </p:spPr>
        <p:txBody>
          <a:bodyPr/>
          <a:lstStyle/>
          <a:p>
            <a:pPr marL="285750" indent="-285750">
              <a:buFont typeface="Arial" panose="020B0604020202020204" pitchFamily="34" charset="0"/>
              <a:buChar char="•"/>
            </a:pPr>
            <a:r>
              <a:rPr lang="en-US" sz="1800" dirty="0"/>
              <a:t>Goal met (but doesn’t cover all expenses of the diocese)</a:t>
            </a:r>
          </a:p>
          <a:p>
            <a:pPr marL="285750" indent="-285750">
              <a:buFont typeface="Arial" panose="020B0604020202020204" pitchFamily="34" charset="0"/>
              <a:buChar char="•"/>
            </a:pPr>
            <a:r>
              <a:rPr lang="en-US" sz="1800" dirty="0"/>
              <a:t>Regularly scheduled Zooms with DSA contacts, visits to deanery meetings, focus groups</a:t>
            </a:r>
          </a:p>
          <a:p>
            <a:pPr marL="285750" indent="-285750">
              <a:buFont typeface="Arial" panose="020B0604020202020204" pitchFamily="34" charset="0"/>
              <a:buChar char="•"/>
            </a:pPr>
            <a:r>
              <a:rPr lang="en-US" sz="1800" dirty="0"/>
              <a:t>DSA in Action Materials </a:t>
            </a:r>
          </a:p>
          <a:p>
            <a:pPr marL="285750" indent="-285750">
              <a:buFont typeface="Arial" panose="020B0604020202020204" pitchFamily="34" charset="0"/>
              <a:buChar char="•"/>
            </a:pPr>
            <a:r>
              <a:rPr lang="en-US" sz="1800" dirty="0"/>
              <a:t>More robust communication tools</a:t>
            </a:r>
          </a:p>
          <a:p>
            <a:pPr marL="285750" indent="-285750">
              <a:buFont typeface="Arial" panose="020B0604020202020204" pitchFamily="34" charset="0"/>
              <a:buChar char="•"/>
            </a:pPr>
            <a:r>
              <a:rPr lang="en-US" sz="1800" dirty="0"/>
              <a:t>Now processing gifts of any amount </a:t>
            </a:r>
          </a:p>
          <a:p>
            <a:pPr marL="285750" indent="-285750">
              <a:buFont typeface="Arial" panose="020B0604020202020204" pitchFamily="34" charset="0"/>
              <a:buChar char="•"/>
            </a:pPr>
            <a:r>
              <a:rPr lang="en-US" sz="1800" dirty="0"/>
              <a:t>Strong social media presence by diocese</a:t>
            </a:r>
          </a:p>
          <a:p>
            <a:pPr marL="285750" indent="-285750">
              <a:buFont typeface="Arial" panose="020B0604020202020204" pitchFamily="34" charset="0"/>
              <a:buChar char="•"/>
            </a:pPr>
            <a:r>
              <a:rPr lang="en-US" sz="1800" dirty="0"/>
              <a:t>Called donors who did not fulfill their pledge</a:t>
            </a:r>
          </a:p>
          <a:p>
            <a:pPr marL="285750" indent="-285750">
              <a:buFont typeface="Arial" panose="020B0604020202020204" pitchFamily="34" charset="0"/>
              <a:buChar char="•"/>
            </a:pPr>
            <a:r>
              <a:rPr lang="en-US" sz="1800" dirty="0"/>
              <a:t>Website is now updated so donors can fulfill their pledges before the start of the new year </a:t>
            </a:r>
          </a:p>
          <a:p>
            <a:endParaRPr lang="en-US" dirty="0"/>
          </a:p>
          <a:p>
            <a:endParaRPr lang="en-US" dirty="0"/>
          </a:p>
        </p:txBody>
      </p:sp>
    </p:spTree>
    <p:extLst>
      <p:ext uri="{BB962C8B-B14F-4D97-AF65-F5344CB8AC3E}">
        <p14:creationId xmlns:p14="http://schemas.microsoft.com/office/powerpoint/2010/main" val="3878385764"/>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0C81F5-4E08-4068-8DC9-6D21305E57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9E3DC-63DC-4703-A1A6-A21819296CF6}">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232</TotalTime>
  <Words>1200</Words>
  <Application>Microsoft Office PowerPoint</Application>
  <PresentationFormat>Widescreen</PresentationFormat>
  <Paragraphs>184</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Gothic</vt:lpstr>
      <vt:lpstr>Montserrat</vt:lpstr>
      <vt:lpstr>Segoe Script</vt:lpstr>
      <vt:lpstr>Segoe UI</vt:lpstr>
      <vt:lpstr>Segoe UI Light</vt:lpstr>
      <vt:lpstr>Office Theme</vt:lpstr>
      <vt:lpstr>2023  Diocesan Services  appeal</vt:lpstr>
      <vt:lpstr>Welcome and prayer</vt:lpstr>
      <vt:lpstr>PowerPoint Presentation</vt:lpstr>
      <vt:lpstr>Build relationships  Desire to collaborate and work together  Discuss updates made to best Serve the parishes   </vt:lpstr>
      <vt:lpstr>Handouts: </vt:lpstr>
      <vt:lpstr>Development Team </vt:lpstr>
      <vt:lpstr>PowerPoint Presentation</vt:lpstr>
      <vt:lpstr>  What is the Diocesan Services  appeal?</vt:lpstr>
      <vt:lpstr>Recap of 2022 </vt:lpstr>
      <vt:lpstr>2023 General Updates</vt:lpstr>
      <vt:lpstr>PowerPoint Presentation</vt:lpstr>
      <vt:lpstr>PowerPoint Presentation</vt:lpstr>
      <vt:lpstr>PowerPoint Presentation</vt:lpstr>
      <vt:lpstr>Processing gifts </vt:lpstr>
      <vt:lpstr>in-pew envelope (inside)</vt:lpstr>
      <vt:lpstr>Label Template </vt:lpstr>
      <vt:lpstr>Stock transfer form</vt:lpstr>
      <vt:lpstr>Transmittal form template</vt:lpstr>
      <vt:lpstr>FTP Site </vt:lpstr>
      <vt:lpstr>Parishioner contact information form for the ftp</vt:lpstr>
      <vt:lpstr>PowerPoint Presentation</vt:lpstr>
      <vt:lpstr>Tax Letters for DSA Donations </vt:lpstr>
      <vt:lpstr>Digital Tools </vt:lpstr>
      <vt:lpstr>How donors can give </vt:lpstr>
      <vt:lpstr>PowerPoint Presentation</vt:lpstr>
      <vt:lpstr>How the diocese thanks donors</vt:lpstr>
      <vt:lpstr>PowerPoint Presentation</vt:lpstr>
      <vt:lpstr>Thank you!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Diocesan Services  appeal</dc:title>
  <dc:creator>Jacqueline Nadel</dc:creator>
  <cp:lastModifiedBy>Jennifer Trefelner</cp:lastModifiedBy>
  <cp:revision>12</cp:revision>
  <dcterms:created xsi:type="dcterms:W3CDTF">2023-01-05T20:04:45Z</dcterms:created>
  <dcterms:modified xsi:type="dcterms:W3CDTF">2023-01-10T19:23:02Z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