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sldIdLst>
    <p:sldId id="256" r:id="rId2"/>
    <p:sldId id="257" r:id="rId3"/>
    <p:sldId id="258" r:id="rId4"/>
    <p:sldId id="259" r:id="rId5"/>
    <p:sldId id="260" r:id="rId6"/>
    <p:sldId id="261" r:id="rId7"/>
    <p:sldId id="262" r:id="rId8"/>
    <p:sldId id="264" r:id="rId9"/>
    <p:sldId id="263" r:id="rId10"/>
    <p:sldId id="265" r:id="rId11"/>
    <p:sldId id="266" r:id="rId12"/>
    <p:sldId id="267" r:id="rId13"/>
    <p:sldId id="268" r:id="rId14"/>
    <p:sldId id="269" r:id="rId15"/>
    <p:sldId id="270" r:id="rId16"/>
    <p:sldId id="271"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C660AA2-FF2E-4C91-855E-7B666A247633}" v="1" dt="2026-07-24T13:28:28.07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105" d="100"/>
          <a:sy n="105" d="100"/>
        </p:scale>
        <p:origin x="834"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st Reverend Manuel de Jesús Rodríguez" userId="ea01cac1-a490-4ead-b1c1-79ac8ebbd526" providerId="ADAL" clId="{BA6521B4-3C32-4936-9C84-85D5575C1406}"/>
    <pc:docChg chg="modSld">
      <pc:chgData name="Most Reverend Manuel de Jesús Rodríguez" userId="ea01cac1-a490-4ead-b1c1-79ac8ebbd526" providerId="ADAL" clId="{BA6521B4-3C32-4936-9C84-85D5575C1406}" dt="2026-07-24T13:28:28.079" v="0"/>
      <pc:docMkLst>
        <pc:docMk/>
      </pc:docMkLst>
      <pc:sldChg chg="modTransition">
        <pc:chgData name="Most Reverend Manuel de Jesús Rodríguez" userId="ea01cac1-a490-4ead-b1c1-79ac8ebbd526" providerId="ADAL" clId="{BA6521B4-3C32-4936-9C84-85D5575C1406}" dt="2026-07-24T13:28:28.079" v="0"/>
        <pc:sldMkLst>
          <pc:docMk/>
          <pc:sldMk cId="3244281568" sldId="262"/>
        </pc:sldMkLst>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A8C514D-3B9D-4763-AE60-0ECA9F3EC26B}" type="datetimeFigureOut">
              <a:rPr lang="en-US" smtClean="0"/>
              <a:t>7/24/2026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E4DF3B7-82A2-4B84-974F-8E14A6E2FFDB}" type="slidenum">
              <a:rPr lang="en-US" smtClean="0"/>
              <a:t>‹#›</a:t>
            </a:fld>
            <a:endParaRPr lang="en-US"/>
          </a:p>
        </p:txBody>
      </p:sp>
    </p:spTree>
    <p:extLst>
      <p:ext uri="{BB962C8B-B14F-4D97-AF65-F5344CB8AC3E}">
        <p14:creationId xmlns:p14="http://schemas.microsoft.com/office/powerpoint/2010/main" val="35153174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A8C514D-3B9D-4763-AE60-0ECA9F3EC26B}" type="datetimeFigureOut">
              <a:rPr lang="en-US" smtClean="0"/>
              <a:t>7/24/2026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E4DF3B7-82A2-4B84-974F-8E14A6E2FFDB}" type="slidenum">
              <a:rPr lang="en-US" smtClean="0"/>
              <a:t>‹#›</a:t>
            </a:fld>
            <a:endParaRPr lang="en-US"/>
          </a:p>
        </p:txBody>
      </p:sp>
    </p:spTree>
    <p:extLst>
      <p:ext uri="{BB962C8B-B14F-4D97-AF65-F5344CB8AC3E}">
        <p14:creationId xmlns:p14="http://schemas.microsoft.com/office/powerpoint/2010/main" val="20860345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A8C514D-3B9D-4763-AE60-0ECA9F3EC26B}" type="datetimeFigureOut">
              <a:rPr lang="en-US" smtClean="0"/>
              <a:t>7/24/2026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E4DF3B7-82A2-4B84-974F-8E14A6E2FFDB}" type="slidenum">
              <a:rPr lang="en-US" smtClean="0"/>
              <a:t>‹#›</a:t>
            </a:fld>
            <a:endParaRPr lang="en-US"/>
          </a:p>
        </p:txBody>
      </p:sp>
    </p:spTree>
    <p:extLst>
      <p:ext uri="{BB962C8B-B14F-4D97-AF65-F5344CB8AC3E}">
        <p14:creationId xmlns:p14="http://schemas.microsoft.com/office/powerpoint/2010/main" val="20682284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A8C514D-3B9D-4763-AE60-0ECA9F3EC26B}" type="datetimeFigureOut">
              <a:rPr lang="en-US" smtClean="0"/>
              <a:t>7/24/2026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E4DF3B7-82A2-4B84-974F-8E14A6E2FFDB}" type="slidenum">
              <a:rPr lang="en-US" smtClean="0"/>
              <a:t>‹#›</a:t>
            </a:fld>
            <a:endParaRPr lang="en-US"/>
          </a:p>
        </p:txBody>
      </p:sp>
    </p:spTree>
    <p:extLst>
      <p:ext uri="{BB962C8B-B14F-4D97-AF65-F5344CB8AC3E}">
        <p14:creationId xmlns:p14="http://schemas.microsoft.com/office/powerpoint/2010/main" val="30505027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A8C514D-3B9D-4763-AE60-0ECA9F3EC26B}" type="datetimeFigureOut">
              <a:rPr lang="en-US" smtClean="0"/>
              <a:t>7/24/2026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E4DF3B7-82A2-4B84-974F-8E14A6E2FFDB}" type="slidenum">
              <a:rPr lang="en-US" smtClean="0"/>
              <a:t>‹#›</a:t>
            </a:fld>
            <a:endParaRPr lang="en-US"/>
          </a:p>
        </p:txBody>
      </p:sp>
    </p:spTree>
    <p:extLst>
      <p:ext uri="{BB962C8B-B14F-4D97-AF65-F5344CB8AC3E}">
        <p14:creationId xmlns:p14="http://schemas.microsoft.com/office/powerpoint/2010/main" val="9311543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FA8C514D-3B9D-4763-AE60-0ECA9F3EC26B}" type="datetimeFigureOut">
              <a:rPr lang="en-US" smtClean="0"/>
              <a:t>7/24/2026</a:t>
            </a:fld>
            <a:endParaRPr lang="en-US"/>
          </a:p>
        </p:txBody>
      </p:sp>
      <p:sp>
        <p:nvSpPr>
          <p:cNvPr id="5" name="Footer Placeholder 3"/>
          <p:cNvSpPr>
            <a:spLocks noGrp="1"/>
          </p:cNvSpPr>
          <p:nvPr>
            <p:ph type="ftr" sz="quarter" idx="11"/>
          </p:nvPr>
        </p:nvSpPr>
        <p:spPr/>
        <p:txBody>
          <a:bodyPr/>
          <a:lstStyle/>
          <a:p>
            <a:endParaRPr lang="en-US"/>
          </a:p>
        </p:txBody>
      </p:sp>
      <p:sp>
        <p:nvSpPr>
          <p:cNvPr id="6" name="Slide Number Placeholder 4"/>
          <p:cNvSpPr>
            <a:spLocks noGrp="1"/>
          </p:cNvSpPr>
          <p:nvPr>
            <p:ph type="sldNum" sz="quarter" idx="12"/>
          </p:nvPr>
        </p:nvSpPr>
        <p:spPr/>
        <p:txBody>
          <a:bodyPr/>
          <a:lstStyle/>
          <a:p>
            <a:fld id="{7E4DF3B7-82A2-4B84-974F-8E14A6E2FFDB}" type="slidenum">
              <a:rPr lang="en-US" smtClean="0"/>
              <a:t>‹#›</a:t>
            </a:fld>
            <a:endParaRPr lang="en-US"/>
          </a:p>
        </p:txBody>
      </p:sp>
    </p:spTree>
    <p:extLst>
      <p:ext uri="{BB962C8B-B14F-4D97-AF65-F5344CB8AC3E}">
        <p14:creationId xmlns:p14="http://schemas.microsoft.com/office/powerpoint/2010/main" val="22187750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FA8C514D-3B9D-4763-AE60-0ECA9F3EC26B}" type="datetimeFigureOut">
              <a:rPr lang="en-US" smtClean="0"/>
              <a:t>7/24/2026</a:t>
            </a:fld>
            <a:endParaRPr lang="en-US"/>
          </a:p>
        </p:txBody>
      </p:sp>
      <p:sp>
        <p:nvSpPr>
          <p:cNvPr id="5" name="Footer Placeholder 2"/>
          <p:cNvSpPr>
            <a:spLocks noGrp="1"/>
          </p:cNvSpPr>
          <p:nvPr>
            <p:ph type="ftr" sz="quarter" idx="11"/>
          </p:nvPr>
        </p:nvSpPr>
        <p:spPr/>
        <p:txBody>
          <a:bodyPr/>
          <a:lstStyle/>
          <a:p>
            <a:endParaRPr lang="en-US"/>
          </a:p>
        </p:txBody>
      </p:sp>
      <p:sp>
        <p:nvSpPr>
          <p:cNvPr id="6" name="Slide Number Placeholder 3"/>
          <p:cNvSpPr>
            <a:spLocks noGrp="1"/>
          </p:cNvSpPr>
          <p:nvPr>
            <p:ph type="sldNum" sz="quarter" idx="12"/>
          </p:nvPr>
        </p:nvSpPr>
        <p:spPr/>
        <p:txBody>
          <a:bodyPr/>
          <a:lstStyle/>
          <a:p>
            <a:fld id="{7E4DF3B7-82A2-4B84-974F-8E14A6E2FFDB}" type="slidenum">
              <a:rPr lang="en-US" smtClean="0"/>
              <a:t>‹#›</a:t>
            </a:fld>
            <a:endParaRPr lang="en-US"/>
          </a:p>
        </p:txBody>
      </p:sp>
    </p:spTree>
    <p:extLst>
      <p:ext uri="{BB962C8B-B14F-4D97-AF65-F5344CB8AC3E}">
        <p14:creationId xmlns:p14="http://schemas.microsoft.com/office/powerpoint/2010/main" val="24834624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4"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FA8C514D-3B9D-4763-AE60-0ECA9F3EC26B}" type="datetimeFigureOut">
              <a:rPr lang="en-US" smtClean="0"/>
              <a:t>7/24/2026</a:t>
            </a:fld>
            <a:endParaRPr lang="en-US"/>
          </a:p>
        </p:txBody>
      </p:sp>
      <p:sp>
        <p:nvSpPr>
          <p:cNvPr id="5" name="Footer Placeholder 5"/>
          <p:cNvSpPr>
            <a:spLocks noGrp="1"/>
          </p:cNvSpPr>
          <p:nvPr>
            <p:ph type="ftr" sz="quarter" idx="11"/>
          </p:nvPr>
        </p:nvSpPr>
        <p:spPr/>
        <p:txBody>
          <a:bodyPr/>
          <a:lstStyle/>
          <a:p>
            <a:endParaRPr lang="en-US"/>
          </a:p>
        </p:txBody>
      </p:sp>
      <p:sp>
        <p:nvSpPr>
          <p:cNvPr id="6" name="Slide Number Placeholder 6"/>
          <p:cNvSpPr>
            <a:spLocks noGrp="1"/>
          </p:cNvSpPr>
          <p:nvPr>
            <p:ph type="sldNum" sz="quarter" idx="12"/>
          </p:nvPr>
        </p:nvSpPr>
        <p:spPr/>
        <p:txBody>
          <a:bodyPr/>
          <a:lstStyle/>
          <a:p>
            <a:fld id="{7E4DF3B7-82A2-4B84-974F-8E14A6E2FFDB}" type="slidenum">
              <a:rPr lang="en-US" smtClean="0"/>
              <a:t>‹#›</a:t>
            </a:fld>
            <a:endParaRPr lang="en-US"/>
          </a:p>
        </p:txBody>
      </p:sp>
    </p:spTree>
    <p:extLst>
      <p:ext uri="{BB962C8B-B14F-4D97-AF65-F5344CB8AC3E}">
        <p14:creationId xmlns:p14="http://schemas.microsoft.com/office/powerpoint/2010/main" val="40298651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A8C514D-3B9D-4763-AE60-0ECA9F3EC26B}" type="datetimeFigureOut">
              <a:rPr lang="en-US" smtClean="0"/>
              <a:t>7/24/2026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E4DF3B7-82A2-4B84-974F-8E14A6E2FFDB}" type="slidenum">
              <a:rPr lang="en-US" smtClean="0"/>
              <a:t>‹#›</a:t>
            </a:fld>
            <a:endParaRPr lang="en-US"/>
          </a:p>
        </p:txBody>
      </p:sp>
    </p:spTree>
    <p:extLst>
      <p:ext uri="{BB962C8B-B14F-4D97-AF65-F5344CB8AC3E}">
        <p14:creationId xmlns:p14="http://schemas.microsoft.com/office/powerpoint/2010/main" val="36198989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A8C514D-3B9D-4763-AE60-0ECA9F3EC26B}" type="datetimeFigureOut">
              <a:rPr lang="en-US" smtClean="0"/>
              <a:t>7/24/2026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E4DF3B7-82A2-4B84-974F-8E14A6E2FFDB}" type="slidenum">
              <a:rPr lang="en-US" smtClean="0"/>
              <a:t>‹#›</a:t>
            </a:fld>
            <a:endParaRPr lang="en-US"/>
          </a:p>
        </p:txBody>
      </p:sp>
    </p:spTree>
    <p:extLst>
      <p:ext uri="{BB962C8B-B14F-4D97-AF65-F5344CB8AC3E}">
        <p14:creationId xmlns:p14="http://schemas.microsoft.com/office/powerpoint/2010/main" val="38346883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FA8C514D-3B9D-4763-AE60-0ECA9F3EC26B}" type="datetimeFigureOut">
              <a:rPr lang="en-US" smtClean="0"/>
              <a:t>7/24/2026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E4DF3B7-82A2-4B84-974F-8E14A6E2FFDB}" type="slidenum">
              <a:rPr lang="en-US" smtClean="0"/>
              <a:t>‹#›</a:t>
            </a:fld>
            <a:endParaRPr lang="en-US"/>
          </a:p>
        </p:txBody>
      </p:sp>
    </p:spTree>
    <p:extLst>
      <p:ext uri="{BB962C8B-B14F-4D97-AF65-F5344CB8AC3E}">
        <p14:creationId xmlns:p14="http://schemas.microsoft.com/office/powerpoint/2010/main" val="42311319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4" name="Text Placeholder 3"/>
          <p:cNvSpPr>
            <a:spLocks noGrp="1"/>
          </p:cNvSpPr>
          <p:nvPr>
            <p:ph type="body" sz="half" idx="13"/>
          </p:nvPr>
        </p:nvSpPr>
        <p:spPr>
          <a:xfrm>
            <a:off x="1930400" y="3771174"/>
            <a:ext cx="7279649" cy="342174"/>
          </a:xfrm>
        </p:spPr>
        <p:txBody>
          <a:bodyPr anchor="t">
            <a:normAutofit/>
          </a:bodyPr>
          <a:lstStyle>
            <a:lvl1pPr marL="0" indent="0">
              <a:buNone/>
              <a:defRPr lang="en-US" sz="1400" b="0" i="0" kern="1200" cap="small" dirty="0">
                <a:solidFill>
                  <a:schemeClr val="accent1"/>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FA8C514D-3B9D-4763-AE60-0ECA9F3EC26B}" type="datetimeFigureOut">
              <a:rPr lang="en-US" smtClean="0"/>
              <a:t>7/24/2026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E4DF3B7-82A2-4B84-974F-8E14A6E2FFDB}" type="slidenum">
              <a:rPr lang="en-US" smtClean="0"/>
              <a:t>‹#›</a:t>
            </a:fld>
            <a:endParaRPr lang="en-US"/>
          </a:p>
        </p:txBody>
      </p:sp>
      <p:sp>
        <p:nvSpPr>
          <p:cNvPr id="9" name="TextBox 8"/>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
        <p:nvSpPr>
          <p:cNvPr id="13" name="TextBox 12"/>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344701231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A8C514D-3B9D-4763-AE60-0ECA9F3EC26B}" type="datetimeFigureOut">
              <a:rPr lang="en-US" smtClean="0"/>
              <a:t>7/24/2026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E4DF3B7-82A2-4B84-974F-8E14A6E2FFDB}" type="slidenum">
              <a:rPr lang="en-US" smtClean="0"/>
              <a:t>‹#›</a:t>
            </a:fld>
            <a:endParaRPr lang="en-US"/>
          </a:p>
        </p:txBody>
      </p:sp>
    </p:spTree>
    <p:extLst>
      <p:ext uri="{BB962C8B-B14F-4D97-AF65-F5344CB8AC3E}">
        <p14:creationId xmlns:p14="http://schemas.microsoft.com/office/powerpoint/2010/main" val="329581684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FA8C514D-3B9D-4763-AE60-0ECA9F3EC26B}" type="datetimeFigureOut">
              <a:rPr lang="en-US" smtClean="0"/>
              <a:t>7/24/2026</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E4DF3B7-82A2-4B84-974F-8E14A6E2FFDB}" type="slidenum">
              <a:rPr lang="en-US" smtClean="0"/>
              <a:t>‹#›</a:t>
            </a:fld>
            <a:endParaRPr lang="en-US"/>
          </a:p>
        </p:txBody>
      </p:sp>
    </p:spTree>
    <p:extLst>
      <p:ext uri="{BB962C8B-B14F-4D97-AF65-F5344CB8AC3E}">
        <p14:creationId xmlns:p14="http://schemas.microsoft.com/office/powerpoint/2010/main" val="289360879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FA8C514D-3B9D-4763-AE60-0ECA9F3EC26B}" type="datetimeFigureOut">
              <a:rPr lang="en-US" smtClean="0"/>
              <a:t>7/24/2026</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E4DF3B7-82A2-4B84-974F-8E14A6E2FFDB}" type="slidenum">
              <a:rPr lang="en-US" smtClean="0"/>
              <a:t>‹#›</a:t>
            </a:fld>
            <a:endParaRPr lang="en-US"/>
          </a:p>
        </p:txBody>
      </p:sp>
    </p:spTree>
    <p:extLst>
      <p:ext uri="{BB962C8B-B14F-4D97-AF65-F5344CB8AC3E}">
        <p14:creationId xmlns:p14="http://schemas.microsoft.com/office/powerpoint/2010/main" val="424164452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A8C514D-3B9D-4763-AE60-0ECA9F3EC26B}" type="datetimeFigureOut">
              <a:rPr lang="en-US" smtClean="0"/>
              <a:t>7/24/2026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E4DF3B7-82A2-4B84-974F-8E14A6E2FFDB}" type="slidenum">
              <a:rPr lang="en-US" smtClean="0"/>
              <a:t>‹#›</a:t>
            </a:fld>
            <a:endParaRPr lang="en-US"/>
          </a:p>
        </p:txBody>
      </p:sp>
    </p:spTree>
    <p:extLst>
      <p:ext uri="{BB962C8B-B14F-4D97-AF65-F5344CB8AC3E}">
        <p14:creationId xmlns:p14="http://schemas.microsoft.com/office/powerpoint/2010/main" val="161982750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A8C514D-3B9D-4763-AE60-0ECA9F3EC26B}" type="datetimeFigureOut">
              <a:rPr lang="en-US" smtClean="0"/>
              <a:t>7/24/2026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E4DF3B7-82A2-4B84-974F-8E14A6E2FFDB}" type="slidenum">
              <a:rPr lang="en-US" smtClean="0"/>
              <a:t>‹#›</a:t>
            </a:fld>
            <a:endParaRPr lang="en-US"/>
          </a:p>
        </p:txBody>
      </p:sp>
    </p:spTree>
    <p:extLst>
      <p:ext uri="{BB962C8B-B14F-4D97-AF65-F5344CB8AC3E}">
        <p14:creationId xmlns:p14="http://schemas.microsoft.com/office/powerpoint/2010/main" val="36836827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9012"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FA8C514D-3B9D-4763-AE60-0ECA9F3EC26B}" type="datetimeFigureOut">
              <a:rPr lang="en-US" smtClean="0"/>
              <a:t>7/24/2026</a:t>
            </a:fld>
            <a:endParaRPr lang="en-US"/>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a:p>
        </p:txBody>
      </p:sp>
      <p:sp>
        <p:nvSpPr>
          <p:cNvPr id="6" name="Slide Number Placeholder 5"/>
          <p:cNvSpPr>
            <a:spLocks noGrp="1"/>
          </p:cNvSpPr>
          <p:nvPr>
            <p:ph type="sldNum" sz="quarter" idx="4"/>
          </p:nvPr>
        </p:nvSpPr>
        <p:spPr>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7E4DF3B7-82A2-4B84-974F-8E14A6E2FFDB}" type="slidenum">
              <a:rPr lang="en-US" smtClean="0"/>
              <a:t>‹#›</a:t>
            </a:fld>
            <a:endParaRPr lang="en-US"/>
          </a:p>
        </p:txBody>
      </p:sp>
    </p:spTree>
    <p:extLst>
      <p:ext uri="{BB962C8B-B14F-4D97-AF65-F5344CB8AC3E}">
        <p14:creationId xmlns:p14="http://schemas.microsoft.com/office/powerpoint/2010/main" val="599736545"/>
      </p:ext>
    </p:extLst>
  </p:cSld>
  <p:clrMap bg1="dk1" tx1="lt1" bg2="dk2" tx2="lt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21B70D-4074-E39E-B3F7-4F750A113852}"/>
              </a:ext>
            </a:extLst>
          </p:cNvPr>
          <p:cNvSpPr>
            <a:spLocks noGrp="1"/>
          </p:cNvSpPr>
          <p:nvPr>
            <p:ph type="ctrTitle"/>
          </p:nvPr>
        </p:nvSpPr>
        <p:spPr>
          <a:xfrm>
            <a:off x="1154954" y="1316736"/>
            <a:ext cx="9113757" cy="3460645"/>
          </a:xfrm>
        </p:spPr>
        <p:txBody>
          <a:bodyPr/>
          <a:lstStyle/>
          <a:p>
            <a:pPr algn="ctr"/>
            <a:r>
              <a:rPr lang="es-ES" sz="4800" b="1" cap="all" dirty="0"/>
              <a:t>Sexual Abuse </a:t>
            </a:r>
            <a:r>
              <a:rPr lang="es-ES" sz="4800" b="1" cap="all" dirty="0" err="1"/>
              <a:t>Victims</a:t>
            </a:r>
            <a:br>
              <a:rPr lang="en-US" sz="4800" dirty="0"/>
            </a:br>
            <a:r>
              <a:rPr lang="es-ES" sz="4800" b="1" cap="all" dirty="0"/>
              <a:t>A </a:t>
            </a:r>
            <a:r>
              <a:rPr lang="es-ES" sz="4800" b="1" cap="all" dirty="0" err="1"/>
              <a:t>jurdicial</a:t>
            </a:r>
            <a:r>
              <a:rPr lang="es-ES" sz="4800" b="1" cap="all" dirty="0"/>
              <a:t> </a:t>
            </a:r>
            <a:r>
              <a:rPr lang="es-ES" sz="4800" b="1" cap="all" dirty="0" err="1"/>
              <a:t>analysis</a:t>
            </a:r>
            <a:r>
              <a:rPr lang="es-ES" sz="4800" b="1" cap="all" dirty="0"/>
              <a:t> </a:t>
            </a:r>
            <a:r>
              <a:rPr lang="es-ES" sz="4800" b="1" cap="all" dirty="0" err="1"/>
              <a:t>of</a:t>
            </a:r>
            <a:r>
              <a:rPr lang="es-ES" sz="4800" b="1" cap="all" dirty="0"/>
              <a:t> </a:t>
            </a:r>
            <a:r>
              <a:rPr lang="es-ES" sz="4800" b="1" cap="all" dirty="0" err="1"/>
              <a:t>due</a:t>
            </a:r>
            <a:r>
              <a:rPr lang="es-ES" sz="4800" b="1" cap="all" dirty="0"/>
              <a:t> </a:t>
            </a:r>
            <a:r>
              <a:rPr lang="es-ES" sz="4800" b="1" cap="all" dirty="0" err="1"/>
              <a:t>process</a:t>
            </a:r>
            <a:r>
              <a:rPr lang="es-ES" sz="4800" b="1" cap="all" dirty="0"/>
              <a:t> in Canon Law</a:t>
            </a:r>
            <a:br>
              <a:rPr lang="en-US" dirty="0"/>
            </a:br>
            <a:endParaRPr lang="en-US" dirty="0"/>
          </a:p>
        </p:txBody>
      </p:sp>
      <p:sp>
        <p:nvSpPr>
          <p:cNvPr id="3" name="Subtitle 2">
            <a:extLst>
              <a:ext uri="{FF2B5EF4-FFF2-40B4-BE49-F238E27FC236}">
                <a16:creationId xmlns:a16="http://schemas.microsoft.com/office/drawing/2014/main" id="{12B66222-E684-A344-F773-87476A23B2C9}"/>
              </a:ext>
            </a:extLst>
          </p:cNvPr>
          <p:cNvSpPr>
            <a:spLocks noGrp="1"/>
          </p:cNvSpPr>
          <p:nvPr>
            <p:ph type="subTitle" idx="1"/>
          </p:nvPr>
        </p:nvSpPr>
        <p:spPr>
          <a:xfrm>
            <a:off x="1154954" y="4059936"/>
            <a:ext cx="8940022" cy="2112264"/>
          </a:xfrm>
        </p:spPr>
        <p:txBody>
          <a:bodyPr>
            <a:normAutofit fontScale="92500" lnSpcReduction="10000"/>
          </a:bodyPr>
          <a:lstStyle/>
          <a:p>
            <a:pPr algn="ctr"/>
            <a:r>
              <a:rPr lang="en-US" sz="3200" b="1" i="1" dirty="0"/>
              <a:t>BOOK PRESENTATION</a:t>
            </a:r>
          </a:p>
          <a:p>
            <a:pPr algn="ctr"/>
            <a:endParaRPr lang="en-US" dirty="0"/>
          </a:p>
          <a:p>
            <a:pPr algn="ctr"/>
            <a:r>
              <a:rPr lang="en-US" dirty="0"/>
              <a:t>Bishop Manuel de Jesús Rodríguez, JCD</a:t>
            </a:r>
          </a:p>
          <a:p>
            <a:pPr algn="ctr"/>
            <a:r>
              <a:rPr lang="en-US" cap="small" dirty="0"/>
              <a:t>DIOCESE OF PALM BEACH</a:t>
            </a:r>
            <a:endParaRPr lang="en-US" dirty="0"/>
          </a:p>
          <a:p>
            <a:pPr algn="ctr"/>
            <a:r>
              <a:rPr lang="en-US" dirty="0"/>
              <a:t>July 24, 2026</a:t>
            </a:r>
          </a:p>
          <a:p>
            <a:endParaRPr lang="en-US" dirty="0"/>
          </a:p>
        </p:txBody>
      </p:sp>
    </p:spTree>
    <p:extLst>
      <p:ext uri="{BB962C8B-B14F-4D97-AF65-F5344CB8AC3E}">
        <p14:creationId xmlns:p14="http://schemas.microsoft.com/office/powerpoint/2010/main" val="27496816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EC1673-0A12-B452-7407-6FBA233F94F8}"/>
              </a:ext>
            </a:extLst>
          </p:cNvPr>
          <p:cNvSpPr>
            <a:spLocks noGrp="1"/>
          </p:cNvSpPr>
          <p:nvPr>
            <p:ph type="title"/>
          </p:nvPr>
        </p:nvSpPr>
        <p:spPr>
          <a:xfrm>
            <a:off x="646111" y="452718"/>
            <a:ext cx="10866185" cy="1400530"/>
          </a:xfrm>
        </p:spPr>
        <p:txBody>
          <a:bodyPr/>
          <a:lstStyle/>
          <a:p>
            <a:r>
              <a:rPr lang="es-ES" sz="2000" b="1" cap="all" dirty="0"/>
              <a:t>Sexual Abuse </a:t>
            </a:r>
            <a:r>
              <a:rPr lang="es-ES" sz="2000" b="1" cap="all" dirty="0" err="1"/>
              <a:t>Victims</a:t>
            </a:r>
            <a:br>
              <a:rPr lang="en-US" sz="2000" dirty="0"/>
            </a:br>
            <a:r>
              <a:rPr lang="es-ES" sz="2000" b="1" cap="all" dirty="0"/>
              <a:t>A </a:t>
            </a:r>
            <a:r>
              <a:rPr lang="es-ES" sz="2000" b="1" cap="all" dirty="0" err="1"/>
              <a:t>jurdicial</a:t>
            </a:r>
            <a:r>
              <a:rPr lang="es-ES" sz="2000" b="1" cap="all" dirty="0"/>
              <a:t> </a:t>
            </a:r>
            <a:r>
              <a:rPr lang="es-ES" sz="2000" b="1" cap="all" dirty="0" err="1"/>
              <a:t>analysis</a:t>
            </a:r>
            <a:r>
              <a:rPr lang="es-ES" sz="2000" b="1" cap="all" dirty="0"/>
              <a:t> </a:t>
            </a:r>
            <a:r>
              <a:rPr lang="es-ES" sz="2000" b="1" cap="all" dirty="0" err="1"/>
              <a:t>of</a:t>
            </a:r>
            <a:r>
              <a:rPr lang="es-ES" sz="2000" b="1" cap="all" dirty="0"/>
              <a:t> </a:t>
            </a:r>
            <a:r>
              <a:rPr lang="es-ES" sz="2000" b="1" cap="all" dirty="0" err="1"/>
              <a:t>due</a:t>
            </a:r>
            <a:r>
              <a:rPr lang="es-ES" sz="2000" b="1" cap="all" dirty="0"/>
              <a:t> </a:t>
            </a:r>
            <a:r>
              <a:rPr lang="es-ES" sz="2000" b="1" cap="all" dirty="0" err="1"/>
              <a:t>process</a:t>
            </a:r>
            <a:r>
              <a:rPr lang="es-ES" sz="2000" b="1" cap="all" dirty="0"/>
              <a:t> in Canon Law</a:t>
            </a:r>
            <a:br>
              <a:rPr lang="es-ES" sz="2000" b="1" cap="all" dirty="0"/>
            </a:br>
            <a:br>
              <a:rPr lang="es-ES" sz="2000" b="1" cap="all" dirty="0"/>
            </a:br>
            <a:r>
              <a:rPr lang="es-ES" sz="1600" b="1" i="1" cap="all" dirty="0"/>
              <a:t>M.J. RODRIGUEZ						</a:t>
            </a:r>
            <a:r>
              <a:rPr lang="es-ES" sz="1600" b="1" i="1" cap="all" dirty="0" err="1"/>
              <a:t>July</a:t>
            </a:r>
            <a:r>
              <a:rPr lang="es-ES" sz="1600" b="1" i="1" cap="all" dirty="0"/>
              <a:t> 24, 2026    			      DIOCESE OF PALM BEACH, FLORIDA</a:t>
            </a:r>
            <a:endParaRPr lang="en-US" sz="2000" i="1" dirty="0"/>
          </a:p>
        </p:txBody>
      </p:sp>
      <p:sp>
        <p:nvSpPr>
          <p:cNvPr id="3" name="Content Placeholder 2">
            <a:extLst>
              <a:ext uri="{FF2B5EF4-FFF2-40B4-BE49-F238E27FC236}">
                <a16:creationId xmlns:a16="http://schemas.microsoft.com/office/drawing/2014/main" id="{D67E1152-00B6-2A06-293B-599822372D8F}"/>
              </a:ext>
            </a:extLst>
          </p:cNvPr>
          <p:cNvSpPr>
            <a:spLocks noGrp="1"/>
          </p:cNvSpPr>
          <p:nvPr>
            <p:ph idx="1"/>
          </p:nvPr>
        </p:nvSpPr>
        <p:spPr/>
        <p:txBody>
          <a:bodyPr/>
          <a:lstStyle/>
          <a:p>
            <a:r>
              <a:rPr lang="en-US" b="1" dirty="0"/>
              <a:t>I. THE CHOICE OF THE DISSERTATION TOPIC: ITS CONTEXT AND CONTEMPORARY SIGNIFICANCE</a:t>
            </a:r>
            <a:endParaRPr lang="en-US" dirty="0"/>
          </a:p>
          <a:p>
            <a:endParaRPr lang="en-US" dirty="0"/>
          </a:p>
          <a:p>
            <a:r>
              <a:rPr lang="en-US" sz="2400" i="1" dirty="0"/>
              <a:t>"Why did pedophilia reach such appalling proportions? Ultimately, the reason is the absence of God. We ourselves, as Christians and priests, often prefer not to speak about God because such discourse no longer appears practical."</a:t>
            </a:r>
            <a:endParaRPr lang="en-US" sz="2400" dirty="0"/>
          </a:p>
          <a:p>
            <a:pPr algn="r"/>
            <a:r>
              <a:rPr lang="en-US" sz="2400" dirty="0"/>
              <a:t>Pope Benedict XVI, 2019</a:t>
            </a:r>
          </a:p>
        </p:txBody>
      </p:sp>
    </p:spTree>
    <p:extLst>
      <p:ext uri="{BB962C8B-B14F-4D97-AF65-F5344CB8AC3E}">
        <p14:creationId xmlns:p14="http://schemas.microsoft.com/office/powerpoint/2010/main" val="19318267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E3B08C-5B9B-64CF-1A3E-13785F8DC26A}"/>
              </a:ext>
            </a:extLst>
          </p:cNvPr>
          <p:cNvSpPr>
            <a:spLocks noGrp="1"/>
          </p:cNvSpPr>
          <p:nvPr>
            <p:ph type="title"/>
          </p:nvPr>
        </p:nvSpPr>
        <p:spPr>
          <a:xfrm>
            <a:off x="646112" y="452718"/>
            <a:ext cx="10857040" cy="1400530"/>
          </a:xfrm>
        </p:spPr>
        <p:txBody>
          <a:bodyPr/>
          <a:lstStyle/>
          <a:p>
            <a: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t>Sexual Abuse </a:t>
            </a:r>
            <a:r>
              <a:rPr kumimoji="0" lang="es-ES" sz="2000" b="1" i="0" u="none" strike="noStrike" kern="1200" cap="all" spc="0" normalizeH="0" baseline="0" noProof="0" dirty="0" err="1">
                <a:ln>
                  <a:noFill/>
                </a:ln>
                <a:solidFill>
                  <a:srgbClr val="EBEBEB"/>
                </a:solidFill>
                <a:effectLst/>
                <a:uLnTx/>
                <a:uFillTx/>
                <a:latin typeface="Century Gothic" panose="020B0502020202020204"/>
                <a:ea typeface="+mj-ea"/>
                <a:cs typeface="+mj-cs"/>
              </a:rPr>
              <a:t>Victims</a:t>
            </a:r>
            <a:br>
              <a:rPr kumimoji="0" lang="en-US" sz="2000" b="0" i="0" u="none" strike="noStrike" kern="1200" cap="none" spc="0" normalizeH="0" baseline="0" noProof="0" dirty="0">
                <a:ln>
                  <a:noFill/>
                </a:ln>
                <a:solidFill>
                  <a:srgbClr val="EBEBEB"/>
                </a:solidFill>
                <a:effectLst/>
                <a:uLnTx/>
                <a:uFillTx/>
                <a:latin typeface="Century Gothic" panose="020B0502020202020204"/>
                <a:ea typeface="+mj-ea"/>
                <a:cs typeface="+mj-cs"/>
              </a:rPr>
            </a:br>
            <a: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t>A </a:t>
            </a:r>
            <a:r>
              <a:rPr kumimoji="0" lang="es-ES" sz="2000" b="1" i="0" u="none" strike="noStrike" kern="1200" cap="all" spc="0" normalizeH="0" baseline="0" noProof="0" dirty="0" err="1">
                <a:ln>
                  <a:noFill/>
                </a:ln>
                <a:solidFill>
                  <a:srgbClr val="EBEBEB"/>
                </a:solidFill>
                <a:effectLst/>
                <a:uLnTx/>
                <a:uFillTx/>
                <a:latin typeface="Century Gothic" panose="020B0502020202020204"/>
                <a:ea typeface="+mj-ea"/>
                <a:cs typeface="+mj-cs"/>
              </a:rPr>
              <a:t>jurdicial</a:t>
            </a:r>
            <a: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t> </a:t>
            </a:r>
            <a:r>
              <a:rPr kumimoji="0" lang="es-ES" sz="2000" b="1" i="0" u="none" strike="noStrike" kern="1200" cap="all" spc="0" normalizeH="0" baseline="0" noProof="0" dirty="0" err="1">
                <a:ln>
                  <a:noFill/>
                </a:ln>
                <a:solidFill>
                  <a:srgbClr val="EBEBEB"/>
                </a:solidFill>
                <a:effectLst/>
                <a:uLnTx/>
                <a:uFillTx/>
                <a:latin typeface="Century Gothic" panose="020B0502020202020204"/>
                <a:ea typeface="+mj-ea"/>
                <a:cs typeface="+mj-cs"/>
              </a:rPr>
              <a:t>analysis</a:t>
            </a:r>
            <a: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t> </a:t>
            </a:r>
            <a:r>
              <a:rPr kumimoji="0" lang="es-ES" sz="2000" b="1" i="0" u="none" strike="noStrike" kern="1200" cap="all" spc="0" normalizeH="0" baseline="0" noProof="0" dirty="0" err="1">
                <a:ln>
                  <a:noFill/>
                </a:ln>
                <a:solidFill>
                  <a:srgbClr val="EBEBEB"/>
                </a:solidFill>
                <a:effectLst/>
                <a:uLnTx/>
                <a:uFillTx/>
                <a:latin typeface="Century Gothic" panose="020B0502020202020204"/>
                <a:ea typeface="+mj-ea"/>
                <a:cs typeface="+mj-cs"/>
              </a:rPr>
              <a:t>of</a:t>
            </a:r>
            <a: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t> </a:t>
            </a:r>
            <a:r>
              <a:rPr kumimoji="0" lang="es-ES" sz="2000" b="1" i="0" u="none" strike="noStrike" kern="1200" cap="all" spc="0" normalizeH="0" baseline="0" noProof="0" dirty="0" err="1">
                <a:ln>
                  <a:noFill/>
                </a:ln>
                <a:solidFill>
                  <a:srgbClr val="EBEBEB"/>
                </a:solidFill>
                <a:effectLst/>
                <a:uLnTx/>
                <a:uFillTx/>
                <a:latin typeface="Century Gothic" panose="020B0502020202020204"/>
                <a:ea typeface="+mj-ea"/>
                <a:cs typeface="+mj-cs"/>
              </a:rPr>
              <a:t>due</a:t>
            </a:r>
            <a: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t> </a:t>
            </a:r>
            <a:r>
              <a:rPr kumimoji="0" lang="es-ES" sz="2000" b="1" i="0" u="none" strike="noStrike" kern="1200" cap="all" spc="0" normalizeH="0" baseline="0" noProof="0" dirty="0" err="1">
                <a:ln>
                  <a:noFill/>
                </a:ln>
                <a:solidFill>
                  <a:srgbClr val="EBEBEB"/>
                </a:solidFill>
                <a:effectLst/>
                <a:uLnTx/>
                <a:uFillTx/>
                <a:latin typeface="Century Gothic" panose="020B0502020202020204"/>
                <a:ea typeface="+mj-ea"/>
                <a:cs typeface="+mj-cs"/>
              </a:rPr>
              <a:t>process</a:t>
            </a:r>
            <a: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t> in Canon Law</a:t>
            </a:r>
            <a:b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br>
            <a:b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br>
            <a:r>
              <a:rPr kumimoji="0" lang="es-ES" sz="1600" b="1" i="1" u="none" strike="noStrike" kern="1200" cap="all" spc="0" normalizeH="0" baseline="0" noProof="0" dirty="0">
                <a:ln>
                  <a:noFill/>
                </a:ln>
                <a:solidFill>
                  <a:srgbClr val="EBEBEB"/>
                </a:solidFill>
                <a:effectLst/>
                <a:uLnTx/>
                <a:uFillTx/>
                <a:latin typeface="Century Gothic" panose="020B0502020202020204"/>
                <a:ea typeface="+mj-ea"/>
                <a:cs typeface="+mj-cs"/>
              </a:rPr>
              <a:t>M.J. RODRIGUEZ						</a:t>
            </a:r>
            <a:r>
              <a:rPr kumimoji="0" lang="es-ES" sz="1600" b="1" i="1" u="none" strike="noStrike" kern="1200" cap="all" spc="0" normalizeH="0" baseline="0" noProof="0" dirty="0" err="1">
                <a:ln>
                  <a:noFill/>
                </a:ln>
                <a:solidFill>
                  <a:srgbClr val="EBEBEB"/>
                </a:solidFill>
                <a:effectLst/>
                <a:uLnTx/>
                <a:uFillTx/>
                <a:latin typeface="Century Gothic" panose="020B0502020202020204"/>
                <a:ea typeface="+mj-ea"/>
                <a:cs typeface="+mj-cs"/>
              </a:rPr>
              <a:t>July</a:t>
            </a:r>
            <a:r>
              <a:rPr kumimoji="0" lang="es-ES" sz="1600" b="1" i="1" u="none" strike="noStrike" kern="1200" cap="all" spc="0" normalizeH="0" baseline="0" noProof="0" dirty="0">
                <a:ln>
                  <a:noFill/>
                </a:ln>
                <a:solidFill>
                  <a:srgbClr val="EBEBEB"/>
                </a:solidFill>
                <a:effectLst/>
                <a:uLnTx/>
                <a:uFillTx/>
                <a:latin typeface="Century Gothic" panose="020B0502020202020204"/>
                <a:ea typeface="+mj-ea"/>
                <a:cs typeface="+mj-cs"/>
              </a:rPr>
              <a:t> 24, 2026    			      DIOCESE OF PALM BEACH, FLORIDA</a:t>
            </a:r>
            <a:endParaRPr lang="en-US" dirty="0"/>
          </a:p>
        </p:txBody>
      </p:sp>
      <p:sp>
        <p:nvSpPr>
          <p:cNvPr id="3" name="Content Placeholder 2">
            <a:extLst>
              <a:ext uri="{FF2B5EF4-FFF2-40B4-BE49-F238E27FC236}">
                <a16:creationId xmlns:a16="http://schemas.microsoft.com/office/drawing/2014/main" id="{54D2C898-67C9-1CE7-5270-60693CAB2EF2}"/>
              </a:ext>
            </a:extLst>
          </p:cNvPr>
          <p:cNvSpPr>
            <a:spLocks noGrp="1"/>
          </p:cNvSpPr>
          <p:nvPr>
            <p:ph idx="1"/>
          </p:nvPr>
        </p:nvSpPr>
        <p:spPr>
          <a:xfrm>
            <a:off x="1103312" y="2052918"/>
            <a:ext cx="9055672" cy="4530762"/>
          </a:xfrm>
        </p:spPr>
        <p:txBody>
          <a:bodyPr>
            <a:normAutofit/>
          </a:bodyPr>
          <a:lstStyle/>
          <a:p>
            <a:pPr marL="342900" marR="0" lvl="0" indent="-342900" algn="l" defTabSz="457200" rtl="0" eaLnBrk="1" fontAlgn="auto" latinLnBrk="0" hangingPunct="1">
              <a:lnSpc>
                <a:spcPct val="100000"/>
              </a:lnSpc>
              <a:spcBef>
                <a:spcPts val="1000"/>
              </a:spcBef>
              <a:spcAft>
                <a:spcPts val="0"/>
              </a:spcAft>
              <a:buClr>
                <a:srgbClr val="ACD433"/>
              </a:buClr>
              <a:buSzPct val="80000"/>
              <a:buFont typeface="Wingdings 3" charset="2"/>
              <a:buChar char=""/>
              <a:tabLst/>
              <a:defRPr/>
            </a:pPr>
            <a:r>
              <a:rPr kumimoji="0" lang="en-US" sz="2000" b="1" i="0" u="none" strike="noStrike" kern="1200" cap="none" spc="0" normalizeH="0" baseline="0" noProof="0" dirty="0">
                <a:ln>
                  <a:noFill/>
                </a:ln>
                <a:solidFill>
                  <a:prstClr val="white"/>
                </a:solidFill>
                <a:effectLst/>
                <a:uLnTx/>
                <a:uFillTx/>
                <a:latin typeface="Century Gothic" panose="020B0502020202020204"/>
                <a:ea typeface="+mj-ea"/>
                <a:cs typeface="+mj-cs"/>
              </a:rPr>
              <a:t>I. THE CHOICE OF THE DISSERTATION TOPIC: ITS CONTEXT AND CONTEMPORARY SIGNIFICANCE</a:t>
            </a:r>
            <a:endParaRPr kumimoji="0" lang="en-US" sz="2000" b="0" i="0" u="none" strike="noStrike" kern="1200" cap="none" spc="0" normalizeH="0" baseline="0" noProof="0" dirty="0">
              <a:ln>
                <a:noFill/>
              </a:ln>
              <a:solidFill>
                <a:prstClr val="white"/>
              </a:solidFill>
              <a:effectLst/>
              <a:uLnTx/>
              <a:uFillTx/>
              <a:latin typeface="Century Gothic" panose="020B0502020202020204"/>
              <a:ea typeface="+mj-ea"/>
              <a:cs typeface="+mj-cs"/>
            </a:endParaRPr>
          </a:p>
          <a:p>
            <a:r>
              <a:rPr lang="en-US" i="1" dirty="0"/>
              <a:t>"In conversations with victims of pedophilia, I have become profoundly aware of this necessity. A young woman who had served as an altar server told me that the chaplain, who supervised her in that role, always introduced the sexual abuse he inflicted upon her with the words: 'This is my body, which will be given up for you.' It is evident that she can no longer hear the very words of the Eucharistic consecration without reliving the full horror of her abuse. Yes, we must urgently implore the Lord's forgiveness, and above all we must beseech Him to teach us anew to understand the immensity of His own suffering and sacrifice. We must also do everything in our power to protect the gift of the Holy Eucharist from every form of abuse.“</a:t>
            </a:r>
          </a:p>
          <a:p>
            <a:pPr lvl="8"/>
            <a:r>
              <a:rPr lang="en-US" dirty="0"/>
              <a:t>Pope Benedict XVI, 2019</a:t>
            </a:r>
          </a:p>
          <a:p>
            <a:endParaRPr lang="en-US" dirty="0"/>
          </a:p>
          <a:p>
            <a:endParaRPr lang="en-US" dirty="0"/>
          </a:p>
        </p:txBody>
      </p:sp>
    </p:spTree>
    <p:extLst>
      <p:ext uri="{BB962C8B-B14F-4D97-AF65-F5344CB8AC3E}">
        <p14:creationId xmlns:p14="http://schemas.microsoft.com/office/powerpoint/2010/main" val="3950642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1D9740-8D4A-A167-2B72-3C6203D110A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69D8BF9-B42D-B04B-618E-4589BC577820}"/>
              </a:ext>
            </a:extLst>
          </p:cNvPr>
          <p:cNvSpPr>
            <a:spLocks noGrp="1"/>
          </p:cNvSpPr>
          <p:nvPr>
            <p:ph type="title"/>
          </p:nvPr>
        </p:nvSpPr>
        <p:spPr>
          <a:xfrm>
            <a:off x="646112" y="452718"/>
            <a:ext cx="10857040" cy="1400530"/>
          </a:xfrm>
        </p:spPr>
        <p:txBody>
          <a:bodyPr/>
          <a:lstStyle/>
          <a:p>
            <a: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t>Sexual Abuse </a:t>
            </a:r>
            <a:r>
              <a:rPr kumimoji="0" lang="es-ES" sz="2000" b="1" i="0" u="none" strike="noStrike" kern="1200" cap="all" spc="0" normalizeH="0" baseline="0" noProof="0" dirty="0" err="1">
                <a:ln>
                  <a:noFill/>
                </a:ln>
                <a:solidFill>
                  <a:srgbClr val="EBEBEB"/>
                </a:solidFill>
                <a:effectLst/>
                <a:uLnTx/>
                <a:uFillTx/>
                <a:latin typeface="Century Gothic" panose="020B0502020202020204"/>
                <a:ea typeface="+mj-ea"/>
                <a:cs typeface="+mj-cs"/>
              </a:rPr>
              <a:t>Victims</a:t>
            </a:r>
            <a:br>
              <a:rPr kumimoji="0" lang="en-US" sz="2000" b="0" i="0" u="none" strike="noStrike" kern="1200" cap="none" spc="0" normalizeH="0" baseline="0" noProof="0" dirty="0">
                <a:ln>
                  <a:noFill/>
                </a:ln>
                <a:solidFill>
                  <a:srgbClr val="EBEBEB"/>
                </a:solidFill>
                <a:effectLst/>
                <a:uLnTx/>
                <a:uFillTx/>
                <a:latin typeface="Century Gothic" panose="020B0502020202020204"/>
                <a:ea typeface="+mj-ea"/>
                <a:cs typeface="+mj-cs"/>
              </a:rPr>
            </a:br>
            <a: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t>A </a:t>
            </a:r>
            <a:r>
              <a:rPr kumimoji="0" lang="es-ES" sz="2000" b="1" i="0" u="none" strike="noStrike" kern="1200" cap="all" spc="0" normalizeH="0" baseline="0" noProof="0" dirty="0" err="1">
                <a:ln>
                  <a:noFill/>
                </a:ln>
                <a:solidFill>
                  <a:srgbClr val="EBEBEB"/>
                </a:solidFill>
                <a:effectLst/>
                <a:uLnTx/>
                <a:uFillTx/>
                <a:latin typeface="Century Gothic" panose="020B0502020202020204"/>
                <a:ea typeface="+mj-ea"/>
                <a:cs typeface="+mj-cs"/>
              </a:rPr>
              <a:t>jurdicial</a:t>
            </a:r>
            <a: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t> </a:t>
            </a:r>
            <a:r>
              <a:rPr kumimoji="0" lang="es-ES" sz="2000" b="1" i="0" u="none" strike="noStrike" kern="1200" cap="all" spc="0" normalizeH="0" baseline="0" noProof="0" dirty="0" err="1">
                <a:ln>
                  <a:noFill/>
                </a:ln>
                <a:solidFill>
                  <a:srgbClr val="EBEBEB"/>
                </a:solidFill>
                <a:effectLst/>
                <a:uLnTx/>
                <a:uFillTx/>
                <a:latin typeface="Century Gothic" panose="020B0502020202020204"/>
                <a:ea typeface="+mj-ea"/>
                <a:cs typeface="+mj-cs"/>
              </a:rPr>
              <a:t>analysis</a:t>
            </a:r>
            <a: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t> </a:t>
            </a:r>
            <a:r>
              <a:rPr kumimoji="0" lang="es-ES" sz="2000" b="1" i="0" u="none" strike="noStrike" kern="1200" cap="all" spc="0" normalizeH="0" baseline="0" noProof="0" dirty="0" err="1">
                <a:ln>
                  <a:noFill/>
                </a:ln>
                <a:solidFill>
                  <a:srgbClr val="EBEBEB"/>
                </a:solidFill>
                <a:effectLst/>
                <a:uLnTx/>
                <a:uFillTx/>
                <a:latin typeface="Century Gothic" panose="020B0502020202020204"/>
                <a:ea typeface="+mj-ea"/>
                <a:cs typeface="+mj-cs"/>
              </a:rPr>
              <a:t>of</a:t>
            </a:r>
            <a: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t> </a:t>
            </a:r>
            <a:r>
              <a:rPr kumimoji="0" lang="es-ES" sz="2000" b="1" i="0" u="none" strike="noStrike" kern="1200" cap="all" spc="0" normalizeH="0" baseline="0" noProof="0" dirty="0" err="1">
                <a:ln>
                  <a:noFill/>
                </a:ln>
                <a:solidFill>
                  <a:srgbClr val="EBEBEB"/>
                </a:solidFill>
                <a:effectLst/>
                <a:uLnTx/>
                <a:uFillTx/>
                <a:latin typeface="Century Gothic" panose="020B0502020202020204"/>
                <a:ea typeface="+mj-ea"/>
                <a:cs typeface="+mj-cs"/>
              </a:rPr>
              <a:t>due</a:t>
            </a:r>
            <a: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t> </a:t>
            </a:r>
            <a:r>
              <a:rPr kumimoji="0" lang="es-ES" sz="2000" b="1" i="0" u="none" strike="noStrike" kern="1200" cap="all" spc="0" normalizeH="0" baseline="0" noProof="0" dirty="0" err="1">
                <a:ln>
                  <a:noFill/>
                </a:ln>
                <a:solidFill>
                  <a:srgbClr val="EBEBEB"/>
                </a:solidFill>
                <a:effectLst/>
                <a:uLnTx/>
                <a:uFillTx/>
                <a:latin typeface="Century Gothic" panose="020B0502020202020204"/>
                <a:ea typeface="+mj-ea"/>
                <a:cs typeface="+mj-cs"/>
              </a:rPr>
              <a:t>process</a:t>
            </a:r>
            <a: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t> in Canon Law</a:t>
            </a:r>
            <a:b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br>
            <a:b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br>
            <a:r>
              <a:rPr kumimoji="0" lang="es-ES" sz="1600" b="1" i="1" u="none" strike="noStrike" kern="1200" cap="all" spc="0" normalizeH="0" baseline="0" noProof="0" dirty="0">
                <a:ln>
                  <a:noFill/>
                </a:ln>
                <a:solidFill>
                  <a:srgbClr val="EBEBEB"/>
                </a:solidFill>
                <a:effectLst/>
                <a:uLnTx/>
                <a:uFillTx/>
                <a:latin typeface="Century Gothic" panose="020B0502020202020204"/>
                <a:ea typeface="+mj-ea"/>
                <a:cs typeface="+mj-cs"/>
              </a:rPr>
              <a:t>M.J. RODRIGUEZ						</a:t>
            </a:r>
            <a:r>
              <a:rPr kumimoji="0" lang="es-ES" sz="1600" b="1" i="1" u="none" strike="noStrike" kern="1200" cap="all" spc="0" normalizeH="0" baseline="0" noProof="0" dirty="0" err="1">
                <a:ln>
                  <a:noFill/>
                </a:ln>
                <a:solidFill>
                  <a:srgbClr val="EBEBEB"/>
                </a:solidFill>
                <a:effectLst/>
                <a:uLnTx/>
                <a:uFillTx/>
                <a:latin typeface="Century Gothic" panose="020B0502020202020204"/>
                <a:ea typeface="+mj-ea"/>
                <a:cs typeface="+mj-cs"/>
              </a:rPr>
              <a:t>July</a:t>
            </a:r>
            <a:r>
              <a:rPr kumimoji="0" lang="es-ES" sz="1600" b="1" i="1" u="none" strike="noStrike" kern="1200" cap="all" spc="0" normalizeH="0" baseline="0" noProof="0" dirty="0">
                <a:ln>
                  <a:noFill/>
                </a:ln>
                <a:solidFill>
                  <a:srgbClr val="EBEBEB"/>
                </a:solidFill>
                <a:effectLst/>
                <a:uLnTx/>
                <a:uFillTx/>
                <a:latin typeface="Century Gothic" panose="020B0502020202020204"/>
                <a:ea typeface="+mj-ea"/>
                <a:cs typeface="+mj-cs"/>
              </a:rPr>
              <a:t> 24, 2026    			      DIOCESE OF PALM BEACH, FLORIDA</a:t>
            </a:r>
            <a:endParaRPr lang="en-US" dirty="0"/>
          </a:p>
        </p:txBody>
      </p:sp>
      <p:sp>
        <p:nvSpPr>
          <p:cNvPr id="3" name="Content Placeholder 2">
            <a:extLst>
              <a:ext uri="{FF2B5EF4-FFF2-40B4-BE49-F238E27FC236}">
                <a16:creationId xmlns:a16="http://schemas.microsoft.com/office/drawing/2014/main" id="{9A05DB7E-0CEE-E6A0-63F2-CD5CA427BFBA}"/>
              </a:ext>
            </a:extLst>
          </p:cNvPr>
          <p:cNvSpPr>
            <a:spLocks noGrp="1"/>
          </p:cNvSpPr>
          <p:nvPr>
            <p:ph idx="1"/>
          </p:nvPr>
        </p:nvSpPr>
        <p:spPr>
          <a:xfrm>
            <a:off x="1103312" y="2052918"/>
            <a:ext cx="9055672" cy="4530762"/>
          </a:xfrm>
        </p:spPr>
        <p:txBody>
          <a:bodyPr>
            <a:normAutofit/>
          </a:bodyPr>
          <a:lstStyle/>
          <a:p>
            <a:pPr marL="342900" marR="0" lvl="0" indent="-342900" algn="l" defTabSz="457200" rtl="0" eaLnBrk="1" fontAlgn="auto" latinLnBrk="0" hangingPunct="1">
              <a:lnSpc>
                <a:spcPct val="100000"/>
              </a:lnSpc>
              <a:spcBef>
                <a:spcPts val="1000"/>
              </a:spcBef>
              <a:spcAft>
                <a:spcPts val="0"/>
              </a:spcAft>
              <a:buClr>
                <a:srgbClr val="ACD433"/>
              </a:buClr>
              <a:buSzPct val="80000"/>
              <a:buFont typeface="Wingdings 3" charset="2"/>
              <a:buChar char=""/>
              <a:tabLst/>
              <a:defRPr/>
            </a:pPr>
            <a:r>
              <a:rPr kumimoji="0" lang="en-US" sz="2000" b="1" i="0" u="none" strike="noStrike" kern="1200" cap="none" spc="0" normalizeH="0" baseline="0" noProof="0" dirty="0">
                <a:ln>
                  <a:noFill/>
                </a:ln>
                <a:solidFill>
                  <a:prstClr val="white"/>
                </a:solidFill>
                <a:effectLst/>
                <a:uLnTx/>
                <a:uFillTx/>
                <a:latin typeface="Century Gothic" panose="020B0502020202020204"/>
                <a:ea typeface="+mj-ea"/>
                <a:cs typeface="+mj-cs"/>
              </a:rPr>
              <a:t>I. THE CHOICE OF THE DISSERTATION TOPIC: ITS CONTEXT AND CONTEMPORARY SIGNIFICANCE</a:t>
            </a:r>
            <a:endParaRPr kumimoji="0" lang="en-US" sz="2000" b="0" i="0" u="none" strike="noStrike" kern="1200" cap="none" spc="0" normalizeH="0" baseline="0" noProof="0" dirty="0">
              <a:ln>
                <a:noFill/>
              </a:ln>
              <a:solidFill>
                <a:prstClr val="white"/>
              </a:solidFill>
              <a:effectLst/>
              <a:uLnTx/>
              <a:uFillTx/>
              <a:latin typeface="Century Gothic" panose="020B0502020202020204"/>
              <a:ea typeface="+mj-ea"/>
              <a:cs typeface="+mj-cs"/>
            </a:endParaRPr>
          </a:p>
          <a:p>
            <a:r>
              <a:rPr lang="en-US" i="1" dirty="0"/>
              <a:t>"Accordingly, a balanced canon law, one that faithfully reflects the entirety of Christ's message, must not only provide safeguards for the accused—whose rights unquestionably constitute a juridical good—but must also protect the faith itself, which is likewise a fundamental juridical good. Today, however, when this otherwise self-evident principle is invoked in relation to the protection of faith as a juridical good, it generally falls upon deaf ears. Within contemporary legal consciousness, faith no longer appears as a value worthy of juridical protection. This is an alarming situation that the pastors of the Church must acknowledge and confront with the utmost seriousness."</a:t>
            </a:r>
            <a:endParaRPr lang="en-US" dirty="0"/>
          </a:p>
          <a:p>
            <a:pPr lvl="8"/>
            <a:r>
              <a:rPr lang="en-US" dirty="0"/>
              <a:t>Pope Benedict XVI, 2019</a:t>
            </a:r>
          </a:p>
          <a:p>
            <a:endParaRPr lang="en-US" dirty="0"/>
          </a:p>
          <a:p>
            <a:endParaRPr lang="en-US" dirty="0"/>
          </a:p>
        </p:txBody>
      </p:sp>
    </p:spTree>
    <p:extLst>
      <p:ext uri="{BB962C8B-B14F-4D97-AF65-F5344CB8AC3E}">
        <p14:creationId xmlns:p14="http://schemas.microsoft.com/office/powerpoint/2010/main" val="26235186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B4D0E9-5886-5F80-29A1-B4C34C42A9E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796C194-EE32-E336-B594-4518BE1D29C8}"/>
              </a:ext>
            </a:extLst>
          </p:cNvPr>
          <p:cNvSpPr>
            <a:spLocks noGrp="1"/>
          </p:cNvSpPr>
          <p:nvPr>
            <p:ph type="title"/>
          </p:nvPr>
        </p:nvSpPr>
        <p:spPr>
          <a:xfrm>
            <a:off x="646112" y="452718"/>
            <a:ext cx="10857040" cy="1400530"/>
          </a:xfrm>
        </p:spPr>
        <p:txBody>
          <a:bodyPr/>
          <a:lstStyle/>
          <a:p>
            <a: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t>Sexual Abuse </a:t>
            </a:r>
            <a:r>
              <a:rPr kumimoji="0" lang="es-ES" sz="2000" b="1" i="0" u="none" strike="noStrike" kern="1200" cap="all" spc="0" normalizeH="0" baseline="0" noProof="0" dirty="0" err="1">
                <a:ln>
                  <a:noFill/>
                </a:ln>
                <a:solidFill>
                  <a:srgbClr val="EBEBEB"/>
                </a:solidFill>
                <a:effectLst/>
                <a:uLnTx/>
                <a:uFillTx/>
                <a:latin typeface="Century Gothic" panose="020B0502020202020204"/>
                <a:ea typeface="+mj-ea"/>
                <a:cs typeface="+mj-cs"/>
              </a:rPr>
              <a:t>Victims</a:t>
            </a:r>
            <a:br>
              <a:rPr kumimoji="0" lang="en-US" sz="2000" b="0" i="0" u="none" strike="noStrike" kern="1200" cap="none" spc="0" normalizeH="0" baseline="0" noProof="0" dirty="0">
                <a:ln>
                  <a:noFill/>
                </a:ln>
                <a:solidFill>
                  <a:srgbClr val="EBEBEB"/>
                </a:solidFill>
                <a:effectLst/>
                <a:uLnTx/>
                <a:uFillTx/>
                <a:latin typeface="Century Gothic" panose="020B0502020202020204"/>
                <a:ea typeface="+mj-ea"/>
                <a:cs typeface="+mj-cs"/>
              </a:rPr>
            </a:br>
            <a: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t>A </a:t>
            </a:r>
            <a:r>
              <a:rPr kumimoji="0" lang="es-ES" sz="2000" b="1" i="0" u="none" strike="noStrike" kern="1200" cap="all" spc="0" normalizeH="0" baseline="0" noProof="0" dirty="0" err="1">
                <a:ln>
                  <a:noFill/>
                </a:ln>
                <a:solidFill>
                  <a:srgbClr val="EBEBEB"/>
                </a:solidFill>
                <a:effectLst/>
                <a:uLnTx/>
                <a:uFillTx/>
                <a:latin typeface="Century Gothic" panose="020B0502020202020204"/>
                <a:ea typeface="+mj-ea"/>
                <a:cs typeface="+mj-cs"/>
              </a:rPr>
              <a:t>jurdicial</a:t>
            </a:r>
            <a: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t> </a:t>
            </a:r>
            <a:r>
              <a:rPr kumimoji="0" lang="es-ES" sz="2000" b="1" i="0" u="none" strike="noStrike" kern="1200" cap="all" spc="0" normalizeH="0" baseline="0" noProof="0" dirty="0" err="1">
                <a:ln>
                  <a:noFill/>
                </a:ln>
                <a:solidFill>
                  <a:srgbClr val="EBEBEB"/>
                </a:solidFill>
                <a:effectLst/>
                <a:uLnTx/>
                <a:uFillTx/>
                <a:latin typeface="Century Gothic" panose="020B0502020202020204"/>
                <a:ea typeface="+mj-ea"/>
                <a:cs typeface="+mj-cs"/>
              </a:rPr>
              <a:t>analysis</a:t>
            </a:r>
            <a: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t> </a:t>
            </a:r>
            <a:r>
              <a:rPr kumimoji="0" lang="es-ES" sz="2000" b="1" i="0" u="none" strike="noStrike" kern="1200" cap="all" spc="0" normalizeH="0" baseline="0" noProof="0" dirty="0" err="1">
                <a:ln>
                  <a:noFill/>
                </a:ln>
                <a:solidFill>
                  <a:srgbClr val="EBEBEB"/>
                </a:solidFill>
                <a:effectLst/>
                <a:uLnTx/>
                <a:uFillTx/>
                <a:latin typeface="Century Gothic" panose="020B0502020202020204"/>
                <a:ea typeface="+mj-ea"/>
                <a:cs typeface="+mj-cs"/>
              </a:rPr>
              <a:t>of</a:t>
            </a:r>
            <a: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t> </a:t>
            </a:r>
            <a:r>
              <a:rPr kumimoji="0" lang="es-ES" sz="2000" b="1" i="0" u="none" strike="noStrike" kern="1200" cap="all" spc="0" normalizeH="0" baseline="0" noProof="0" dirty="0" err="1">
                <a:ln>
                  <a:noFill/>
                </a:ln>
                <a:solidFill>
                  <a:srgbClr val="EBEBEB"/>
                </a:solidFill>
                <a:effectLst/>
                <a:uLnTx/>
                <a:uFillTx/>
                <a:latin typeface="Century Gothic" panose="020B0502020202020204"/>
                <a:ea typeface="+mj-ea"/>
                <a:cs typeface="+mj-cs"/>
              </a:rPr>
              <a:t>due</a:t>
            </a:r>
            <a: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t> </a:t>
            </a:r>
            <a:r>
              <a:rPr kumimoji="0" lang="es-ES" sz="2000" b="1" i="0" u="none" strike="noStrike" kern="1200" cap="all" spc="0" normalizeH="0" baseline="0" noProof="0" dirty="0" err="1">
                <a:ln>
                  <a:noFill/>
                </a:ln>
                <a:solidFill>
                  <a:srgbClr val="EBEBEB"/>
                </a:solidFill>
                <a:effectLst/>
                <a:uLnTx/>
                <a:uFillTx/>
                <a:latin typeface="Century Gothic" panose="020B0502020202020204"/>
                <a:ea typeface="+mj-ea"/>
                <a:cs typeface="+mj-cs"/>
              </a:rPr>
              <a:t>process</a:t>
            </a:r>
            <a: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t> in Canon Law</a:t>
            </a:r>
            <a:b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br>
            <a:b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br>
            <a:r>
              <a:rPr kumimoji="0" lang="es-ES" sz="1600" b="1" i="1" u="none" strike="noStrike" kern="1200" cap="all" spc="0" normalizeH="0" baseline="0" noProof="0" dirty="0">
                <a:ln>
                  <a:noFill/>
                </a:ln>
                <a:solidFill>
                  <a:srgbClr val="EBEBEB"/>
                </a:solidFill>
                <a:effectLst/>
                <a:uLnTx/>
                <a:uFillTx/>
                <a:latin typeface="Century Gothic" panose="020B0502020202020204"/>
                <a:ea typeface="+mj-ea"/>
                <a:cs typeface="+mj-cs"/>
              </a:rPr>
              <a:t>M.J. RODRIGUEZ						</a:t>
            </a:r>
            <a:r>
              <a:rPr kumimoji="0" lang="es-ES" sz="1600" b="1" i="1" u="none" strike="noStrike" kern="1200" cap="all" spc="0" normalizeH="0" baseline="0" noProof="0" dirty="0" err="1">
                <a:ln>
                  <a:noFill/>
                </a:ln>
                <a:solidFill>
                  <a:srgbClr val="EBEBEB"/>
                </a:solidFill>
                <a:effectLst/>
                <a:uLnTx/>
                <a:uFillTx/>
                <a:latin typeface="Century Gothic" panose="020B0502020202020204"/>
                <a:ea typeface="+mj-ea"/>
                <a:cs typeface="+mj-cs"/>
              </a:rPr>
              <a:t>July</a:t>
            </a:r>
            <a:r>
              <a:rPr kumimoji="0" lang="es-ES" sz="1600" b="1" i="1" u="none" strike="noStrike" kern="1200" cap="all" spc="0" normalizeH="0" baseline="0" noProof="0" dirty="0">
                <a:ln>
                  <a:noFill/>
                </a:ln>
                <a:solidFill>
                  <a:srgbClr val="EBEBEB"/>
                </a:solidFill>
                <a:effectLst/>
                <a:uLnTx/>
                <a:uFillTx/>
                <a:latin typeface="Century Gothic" panose="020B0502020202020204"/>
                <a:ea typeface="+mj-ea"/>
                <a:cs typeface="+mj-cs"/>
              </a:rPr>
              <a:t> 24, 2026    			      DIOCESE OF PALM BEACH, FLORIDA</a:t>
            </a:r>
            <a:endParaRPr lang="en-US" dirty="0"/>
          </a:p>
        </p:txBody>
      </p:sp>
      <p:sp>
        <p:nvSpPr>
          <p:cNvPr id="3" name="Content Placeholder 2">
            <a:extLst>
              <a:ext uri="{FF2B5EF4-FFF2-40B4-BE49-F238E27FC236}">
                <a16:creationId xmlns:a16="http://schemas.microsoft.com/office/drawing/2014/main" id="{356F6F4C-3F78-DB32-F37D-6AC5E7305CBB}"/>
              </a:ext>
            </a:extLst>
          </p:cNvPr>
          <p:cNvSpPr>
            <a:spLocks noGrp="1"/>
          </p:cNvSpPr>
          <p:nvPr>
            <p:ph idx="1"/>
          </p:nvPr>
        </p:nvSpPr>
        <p:spPr>
          <a:xfrm>
            <a:off x="1103312" y="2052918"/>
            <a:ext cx="9055672" cy="4530762"/>
          </a:xfrm>
        </p:spPr>
        <p:txBody>
          <a:bodyPr>
            <a:normAutofit fontScale="92500" lnSpcReduction="20000"/>
          </a:bodyPr>
          <a:lstStyle/>
          <a:p>
            <a:r>
              <a:rPr lang="en-US" b="1" dirty="0"/>
              <a:t>II. METHODOLOGY AND STRUCTURE OF THE STUDY</a:t>
            </a:r>
          </a:p>
          <a:p>
            <a:pPr marL="0" indent="0">
              <a:buNone/>
            </a:pPr>
            <a:endParaRPr lang="en-US" b="1" dirty="0"/>
          </a:p>
          <a:p>
            <a:r>
              <a:rPr lang="en-US" b="1" dirty="0"/>
              <a:t>III. PRINCIPAL FINDINGS</a:t>
            </a:r>
          </a:p>
          <a:p>
            <a:endParaRPr lang="en-US" dirty="0"/>
          </a:p>
          <a:p>
            <a:pPr marL="457200" lvl="0" indent="-457200">
              <a:buFont typeface="+mj-lt"/>
              <a:buAutoNum type="alphaUcPeriod"/>
            </a:pPr>
            <a:r>
              <a:rPr lang="en-US" b="1" dirty="0"/>
              <a:t>The proper adjudication of cases involving victims of sexual offenses is frequently not achieved within the canonical legal system.</a:t>
            </a:r>
            <a:r>
              <a:rPr lang="en-US" dirty="0"/>
              <a:t> </a:t>
            </a:r>
          </a:p>
          <a:p>
            <a:pPr marL="457200" indent="-457200">
              <a:buFont typeface="+mj-lt"/>
              <a:buAutoNum type="alphaUcPeriod"/>
            </a:pPr>
            <a:endParaRPr lang="en-US" dirty="0"/>
          </a:p>
          <a:p>
            <a:pPr marL="457200" lvl="0" indent="-457200">
              <a:buFont typeface="+mj-lt"/>
              <a:buAutoNum type="alphaUcPeriod"/>
            </a:pPr>
            <a:r>
              <a:rPr lang="en-US" b="1" dirty="0"/>
              <a:t>Victims of sexual offenses are often re-victimized within the canonical context by the very ecclesiastical authorities responsible for administering the Church's mechanisms of justice on their behalf.</a:t>
            </a:r>
            <a:r>
              <a:rPr lang="en-US" dirty="0"/>
              <a:t> </a:t>
            </a:r>
          </a:p>
          <a:p>
            <a:pPr marL="457200" indent="-457200">
              <a:buFont typeface="+mj-lt"/>
              <a:buAutoNum type="alphaUcPeriod"/>
            </a:pPr>
            <a:endParaRPr lang="en-US" dirty="0"/>
          </a:p>
          <a:p>
            <a:pPr marL="457200" lvl="0" indent="-457200">
              <a:buFont typeface="+mj-lt"/>
              <a:buAutoNum type="alphaUcPeriod"/>
            </a:pPr>
            <a:r>
              <a:rPr lang="en-US" b="1" dirty="0"/>
              <a:t>A serious lack of consistency exists among canonical authorities in the application of the current canonical legislation governing cases of sexual abuse.</a:t>
            </a:r>
            <a:r>
              <a:rPr lang="en-US" dirty="0"/>
              <a:t> </a:t>
            </a:r>
          </a:p>
          <a:p>
            <a:endParaRPr lang="en-US" dirty="0"/>
          </a:p>
          <a:p>
            <a:endParaRPr lang="en-US" dirty="0"/>
          </a:p>
        </p:txBody>
      </p:sp>
    </p:spTree>
    <p:extLst>
      <p:ext uri="{BB962C8B-B14F-4D97-AF65-F5344CB8AC3E}">
        <p14:creationId xmlns:p14="http://schemas.microsoft.com/office/powerpoint/2010/main" val="32117526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40E275-7AC3-E497-A98D-FC01C34FDAE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5075166-135B-9AFE-2E7C-38CD479F54A1}"/>
              </a:ext>
            </a:extLst>
          </p:cNvPr>
          <p:cNvSpPr>
            <a:spLocks noGrp="1"/>
          </p:cNvSpPr>
          <p:nvPr>
            <p:ph type="title"/>
          </p:nvPr>
        </p:nvSpPr>
        <p:spPr>
          <a:xfrm>
            <a:off x="646112" y="452718"/>
            <a:ext cx="10857040" cy="1400530"/>
          </a:xfrm>
        </p:spPr>
        <p:txBody>
          <a:bodyPr/>
          <a:lstStyle/>
          <a:p>
            <a: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t>Sexual Abuse </a:t>
            </a:r>
            <a:r>
              <a:rPr kumimoji="0" lang="es-ES" sz="2000" b="1" i="0" u="none" strike="noStrike" kern="1200" cap="all" spc="0" normalizeH="0" baseline="0" noProof="0" dirty="0" err="1">
                <a:ln>
                  <a:noFill/>
                </a:ln>
                <a:solidFill>
                  <a:srgbClr val="EBEBEB"/>
                </a:solidFill>
                <a:effectLst/>
                <a:uLnTx/>
                <a:uFillTx/>
                <a:latin typeface="Century Gothic" panose="020B0502020202020204"/>
                <a:ea typeface="+mj-ea"/>
                <a:cs typeface="+mj-cs"/>
              </a:rPr>
              <a:t>Victims</a:t>
            </a:r>
            <a:br>
              <a:rPr kumimoji="0" lang="en-US" sz="2000" b="0" i="0" u="none" strike="noStrike" kern="1200" cap="none" spc="0" normalizeH="0" baseline="0" noProof="0" dirty="0">
                <a:ln>
                  <a:noFill/>
                </a:ln>
                <a:solidFill>
                  <a:srgbClr val="EBEBEB"/>
                </a:solidFill>
                <a:effectLst/>
                <a:uLnTx/>
                <a:uFillTx/>
                <a:latin typeface="Century Gothic" panose="020B0502020202020204"/>
                <a:ea typeface="+mj-ea"/>
                <a:cs typeface="+mj-cs"/>
              </a:rPr>
            </a:br>
            <a: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t>A </a:t>
            </a:r>
            <a:r>
              <a:rPr kumimoji="0" lang="es-ES" sz="2000" b="1" i="0" u="none" strike="noStrike" kern="1200" cap="all" spc="0" normalizeH="0" baseline="0" noProof="0" dirty="0" err="1">
                <a:ln>
                  <a:noFill/>
                </a:ln>
                <a:solidFill>
                  <a:srgbClr val="EBEBEB"/>
                </a:solidFill>
                <a:effectLst/>
                <a:uLnTx/>
                <a:uFillTx/>
                <a:latin typeface="Century Gothic" panose="020B0502020202020204"/>
                <a:ea typeface="+mj-ea"/>
                <a:cs typeface="+mj-cs"/>
              </a:rPr>
              <a:t>jurdicial</a:t>
            </a:r>
            <a: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t> </a:t>
            </a:r>
            <a:r>
              <a:rPr kumimoji="0" lang="es-ES" sz="2000" b="1" i="0" u="none" strike="noStrike" kern="1200" cap="all" spc="0" normalizeH="0" baseline="0" noProof="0" dirty="0" err="1">
                <a:ln>
                  <a:noFill/>
                </a:ln>
                <a:solidFill>
                  <a:srgbClr val="EBEBEB"/>
                </a:solidFill>
                <a:effectLst/>
                <a:uLnTx/>
                <a:uFillTx/>
                <a:latin typeface="Century Gothic" panose="020B0502020202020204"/>
                <a:ea typeface="+mj-ea"/>
                <a:cs typeface="+mj-cs"/>
              </a:rPr>
              <a:t>analysis</a:t>
            </a:r>
            <a: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t> </a:t>
            </a:r>
            <a:r>
              <a:rPr kumimoji="0" lang="es-ES" sz="2000" b="1" i="0" u="none" strike="noStrike" kern="1200" cap="all" spc="0" normalizeH="0" baseline="0" noProof="0" dirty="0" err="1">
                <a:ln>
                  <a:noFill/>
                </a:ln>
                <a:solidFill>
                  <a:srgbClr val="EBEBEB"/>
                </a:solidFill>
                <a:effectLst/>
                <a:uLnTx/>
                <a:uFillTx/>
                <a:latin typeface="Century Gothic" panose="020B0502020202020204"/>
                <a:ea typeface="+mj-ea"/>
                <a:cs typeface="+mj-cs"/>
              </a:rPr>
              <a:t>of</a:t>
            </a:r>
            <a: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t> </a:t>
            </a:r>
            <a:r>
              <a:rPr kumimoji="0" lang="es-ES" sz="2000" b="1" i="0" u="none" strike="noStrike" kern="1200" cap="all" spc="0" normalizeH="0" baseline="0" noProof="0" dirty="0" err="1">
                <a:ln>
                  <a:noFill/>
                </a:ln>
                <a:solidFill>
                  <a:srgbClr val="EBEBEB"/>
                </a:solidFill>
                <a:effectLst/>
                <a:uLnTx/>
                <a:uFillTx/>
                <a:latin typeface="Century Gothic" panose="020B0502020202020204"/>
                <a:ea typeface="+mj-ea"/>
                <a:cs typeface="+mj-cs"/>
              </a:rPr>
              <a:t>due</a:t>
            </a:r>
            <a: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t> </a:t>
            </a:r>
            <a:r>
              <a:rPr kumimoji="0" lang="es-ES" sz="2000" b="1" i="0" u="none" strike="noStrike" kern="1200" cap="all" spc="0" normalizeH="0" baseline="0" noProof="0" dirty="0" err="1">
                <a:ln>
                  <a:noFill/>
                </a:ln>
                <a:solidFill>
                  <a:srgbClr val="EBEBEB"/>
                </a:solidFill>
                <a:effectLst/>
                <a:uLnTx/>
                <a:uFillTx/>
                <a:latin typeface="Century Gothic" panose="020B0502020202020204"/>
                <a:ea typeface="+mj-ea"/>
                <a:cs typeface="+mj-cs"/>
              </a:rPr>
              <a:t>process</a:t>
            </a:r>
            <a: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t> in Canon Law</a:t>
            </a:r>
            <a:b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br>
            <a:b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br>
            <a:r>
              <a:rPr kumimoji="0" lang="es-ES" sz="1600" b="1" i="1" u="none" strike="noStrike" kern="1200" cap="all" spc="0" normalizeH="0" baseline="0" noProof="0" dirty="0">
                <a:ln>
                  <a:noFill/>
                </a:ln>
                <a:solidFill>
                  <a:srgbClr val="EBEBEB"/>
                </a:solidFill>
                <a:effectLst/>
                <a:uLnTx/>
                <a:uFillTx/>
                <a:latin typeface="Century Gothic" panose="020B0502020202020204"/>
                <a:ea typeface="+mj-ea"/>
                <a:cs typeface="+mj-cs"/>
              </a:rPr>
              <a:t>M.J. RODRIGUEZ						</a:t>
            </a:r>
            <a:r>
              <a:rPr kumimoji="0" lang="es-ES" sz="1600" b="1" i="1" u="none" strike="noStrike" kern="1200" cap="all" spc="0" normalizeH="0" baseline="0" noProof="0" dirty="0" err="1">
                <a:ln>
                  <a:noFill/>
                </a:ln>
                <a:solidFill>
                  <a:srgbClr val="EBEBEB"/>
                </a:solidFill>
                <a:effectLst/>
                <a:uLnTx/>
                <a:uFillTx/>
                <a:latin typeface="Century Gothic" panose="020B0502020202020204"/>
                <a:ea typeface="+mj-ea"/>
                <a:cs typeface="+mj-cs"/>
              </a:rPr>
              <a:t>July</a:t>
            </a:r>
            <a:r>
              <a:rPr kumimoji="0" lang="es-ES" sz="1600" b="1" i="1" u="none" strike="noStrike" kern="1200" cap="all" spc="0" normalizeH="0" baseline="0" noProof="0" dirty="0">
                <a:ln>
                  <a:noFill/>
                </a:ln>
                <a:solidFill>
                  <a:srgbClr val="EBEBEB"/>
                </a:solidFill>
                <a:effectLst/>
                <a:uLnTx/>
                <a:uFillTx/>
                <a:latin typeface="Century Gothic" panose="020B0502020202020204"/>
                <a:ea typeface="+mj-ea"/>
                <a:cs typeface="+mj-cs"/>
              </a:rPr>
              <a:t> 24, 2026    			      DIOCESE OF PALM BEACH, FLORIDA</a:t>
            </a:r>
            <a:endParaRPr lang="en-US" dirty="0"/>
          </a:p>
        </p:txBody>
      </p:sp>
      <p:sp>
        <p:nvSpPr>
          <p:cNvPr id="3" name="Content Placeholder 2">
            <a:extLst>
              <a:ext uri="{FF2B5EF4-FFF2-40B4-BE49-F238E27FC236}">
                <a16:creationId xmlns:a16="http://schemas.microsoft.com/office/drawing/2014/main" id="{8983D550-27D4-2C04-FDE7-07596C6AACB6}"/>
              </a:ext>
            </a:extLst>
          </p:cNvPr>
          <p:cNvSpPr>
            <a:spLocks noGrp="1"/>
          </p:cNvSpPr>
          <p:nvPr>
            <p:ph idx="1"/>
          </p:nvPr>
        </p:nvSpPr>
        <p:spPr>
          <a:xfrm>
            <a:off x="1103312" y="2052918"/>
            <a:ext cx="9055672" cy="4530762"/>
          </a:xfrm>
        </p:spPr>
        <p:txBody>
          <a:bodyPr>
            <a:normAutofit fontScale="62500" lnSpcReduction="20000"/>
          </a:bodyPr>
          <a:lstStyle/>
          <a:p>
            <a:r>
              <a:rPr lang="en-US" b="1" dirty="0"/>
              <a:t>III. PRINCIPAL FINDINGS</a:t>
            </a:r>
          </a:p>
          <a:p>
            <a:endParaRPr lang="en-US" dirty="0"/>
          </a:p>
          <a:p>
            <a:pPr marL="457200" lvl="0" indent="-457200">
              <a:buFont typeface="+mj-lt"/>
              <a:buAutoNum type="alphaUcPeriod" startAt="4"/>
            </a:pPr>
            <a:r>
              <a:rPr lang="en-US" b="1" dirty="0"/>
              <a:t>The procedural norms presently governing canonical penal proceedings are fundamentally inequitable toward victims of sexual offenses because they do not afford victims the same procedural rights enjoyed by accused clerics. Consequently, victims occupy a position of procedural inequality vis-à-vis their alleged perpetrators. This inequality extends not only to procedural rights but also to procedural obligations. While both parties are gravely bound to testify truthfully under canon 1562 §1, the victim is, as a matter of law, ordinarily required to testify under oath—although he or she may decline to do so (cf. can. 1562 §2)—whereas the accused is expressly exempt from any such obligation (cf. can. 1728 §2). In practice, victims are almost invariably required to testify under oath.</a:t>
            </a:r>
            <a:r>
              <a:rPr lang="en-US" dirty="0"/>
              <a:t> </a:t>
            </a:r>
          </a:p>
          <a:p>
            <a:pPr marL="457200" lvl="0" indent="-457200">
              <a:buFont typeface="+mj-lt"/>
              <a:buAutoNum type="alphaUcPeriod" startAt="4"/>
            </a:pPr>
            <a:endParaRPr lang="en-US" dirty="0"/>
          </a:p>
          <a:p>
            <a:pPr marL="457200" lvl="0" indent="-457200">
              <a:buFont typeface="+mj-lt"/>
              <a:buAutoNum type="alphaUcPeriod" startAt="4"/>
            </a:pPr>
            <a:r>
              <a:rPr lang="en-US" b="1" dirty="0"/>
              <a:t>More broadly, the institutional handling of sexual abuse cases within the Church remains deeply problematic, revealing an internal crisis that extends well beyond the underlying acts of sexual abuse themselves.</a:t>
            </a:r>
            <a:r>
              <a:rPr lang="en-US" dirty="0"/>
              <a:t> </a:t>
            </a:r>
          </a:p>
          <a:p>
            <a:pPr marL="457200" indent="-457200">
              <a:buFont typeface="+mj-lt"/>
              <a:buAutoNum type="alphaUcPeriod" startAt="4"/>
            </a:pPr>
            <a:endParaRPr lang="en-US" dirty="0"/>
          </a:p>
          <a:p>
            <a:pPr marL="457200" lvl="0" indent="-457200">
              <a:buFont typeface="+mj-lt"/>
              <a:buAutoNum type="alphaUcPeriod" startAt="4"/>
            </a:pPr>
            <a:r>
              <a:rPr lang="en-US" b="1" dirty="0"/>
              <a:t>The fact that the competent Ordinary or religious superior bears the legal responsibility of initiating the penal action on behalf of the victim—provided that the preliminary investigation so warrants—while at the same time often maintaining close professional, personal, or fraternal relationships with the alleged offender, creates an inherent procedural conflict of interest capable of compromising both the professional integrity of the competent authority and the fairness of the penal process with respect to the victim.</a:t>
            </a:r>
            <a:r>
              <a:rPr lang="en-US" dirty="0"/>
              <a:t> </a:t>
            </a:r>
          </a:p>
          <a:p>
            <a:endParaRPr lang="en-US" dirty="0"/>
          </a:p>
          <a:p>
            <a:endParaRPr lang="en-US" dirty="0"/>
          </a:p>
        </p:txBody>
      </p:sp>
    </p:spTree>
    <p:extLst>
      <p:ext uri="{BB962C8B-B14F-4D97-AF65-F5344CB8AC3E}">
        <p14:creationId xmlns:p14="http://schemas.microsoft.com/office/powerpoint/2010/main" val="19667323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BBD6C6-C897-477E-CC3D-06C5579B52A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2E670B9-B0BA-EA83-5E8B-C538CB8FBB9E}"/>
              </a:ext>
            </a:extLst>
          </p:cNvPr>
          <p:cNvSpPr>
            <a:spLocks noGrp="1"/>
          </p:cNvSpPr>
          <p:nvPr>
            <p:ph type="title"/>
          </p:nvPr>
        </p:nvSpPr>
        <p:spPr>
          <a:xfrm>
            <a:off x="646112" y="452718"/>
            <a:ext cx="10857040" cy="1400530"/>
          </a:xfrm>
        </p:spPr>
        <p:txBody>
          <a:bodyPr/>
          <a:lstStyle/>
          <a:p>
            <a: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t>Sexual Abuse </a:t>
            </a:r>
            <a:r>
              <a:rPr kumimoji="0" lang="es-ES" sz="2000" b="1" i="0" u="none" strike="noStrike" kern="1200" cap="all" spc="0" normalizeH="0" baseline="0" noProof="0" dirty="0" err="1">
                <a:ln>
                  <a:noFill/>
                </a:ln>
                <a:solidFill>
                  <a:srgbClr val="EBEBEB"/>
                </a:solidFill>
                <a:effectLst/>
                <a:uLnTx/>
                <a:uFillTx/>
                <a:latin typeface="Century Gothic" panose="020B0502020202020204"/>
                <a:ea typeface="+mj-ea"/>
                <a:cs typeface="+mj-cs"/>
              </a:rPr>
              <a:t>Victims</a:t>
            </a:r>
            <a:br>
              <a:rPr kumimoji="0" lang="en-US" sz="2000" b="0" i="0" u="none" strike="noStrike" kern="1200" cap="none" spc="0" normalizeH="0" baseline="0" noProof="0" dirty="0">
                <a:ln>
                  <a:noFill/>
                </a:ln>
                <a:solidFill>
                  <a:srgbClr val="EBEBEB"/>
                </a:solidFill>
                <a:effectLst/>
                <a:uLnTx/>
                <a:uFillTx/>
                <a:latin typeface="Century Gothic" panose="020B0502020202020204"/>
                <a:ea typeface="+mj-ea"/>
                <a:cs typeface="+mj-cs"/>
              </a:rPr>
            </a:br>
            <a: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t>A </a:t>
            </a:r>
            <a:r>
              <a:rPr kumimoji="0" lang="es-ES" sz="2000" b="1" i="0" u="none" strike="noStrike" kern="1200" cap="all" spc="0" normalizeH="0" baseline="0" noProof="0" dirty="0" err="1">
                <a:ln>
                  <a:noFill/>
                </a:ln>
                <a:solidFill>
                  <a:srgbClr val="EBEBEB"/>
                </a:solidFill>
                <a:effectLst/>
                <a:uLnTx/>
                <a:uFillTx/>
                <a:latin typeface="Century Gothic" panose="020B0502020202020204"/>
                <a:ea typeface="+mj-ea"/>
                <a:cs typeface="+mj-cs"/>
              </a:rPr>
              <a:t>jurdicial</a:t>
            </a:r>
            <a: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t> </a:t>
            </a:r>
            <a:r>
              <a:rPr kumimoji="0" lang="es-ES" sz="2000" b="1" i="0" u="none" strike="noStrike" kern="1200" cap="all" spc="0" normalizeH="0" baseline="0" noProof="0" dirty="0" err="1">
                <a:ln>
                  <a:noFill/>
                </a:ln>
                <a:solidFill>
                  <a:srgbClr val="EBEBEB"/>
                </a:solidFill>
                <a:effectLst/>
                <a:uLnTx/>
                <a:uFillTx/>
                <a:latin typeface="Century Gothic" panose="020B0502020202020204"/>
                <a:ea typeface="+mj-ea"/>
                <a:cs typeface="+mj-cs"/>
              </a:rPr>
              <a:t>analysis</a:t>
            </a:r>
            <a: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t> </a:t>
            </a:r>
            <a:r>
              <a:rPr kumimoji="0" lang="es-ES" sz="2000" b="1" i="0" u="none" strike="noStrike" kern="1200" cap="all" spc="0" normalizeH="0" baseline="0" noProof="0" dirty="0" err="1">
                <a:ln>
                  <a:noFill/>
                </a:ln>
                <a:solidFill>
                  <a:srgbClr val="EBEBEB"/>
                </a:solidFill>
                <a:effectLst/>
                <a:uLnTx/>
                <a:uFillTx/>
                <a:latin typeface="Century Gothic" panose="020B0502020202020204"/>
                <a:ea typeface="+mj-ea"/>
                <a:cs typeface="+mj-cs"/>
              </a:rPr>
              <a:t>of</a:t>
            </a:r>
            <a: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t> </a:t>
            </a:r>
            <a:r>
              <a:rPr kumimoji="0" lang="es-ES" sz="2000" b="1" i="0" u="none" strike="noStrike" kern="1200" cap="all" spc="0" normalizeH="0" baseline="0" noProof="0" dirty="0" err="1">
                <a:ln>
                  <a:noFill/>
                </a:ln>
                <a:solidFill>
                  <a:srgbClr val="EBEBEB"/>
                </a:solidFill>
                <a:effectLst/>
                <a:uLnTx/>
                <a:uFillTx/>
                <a:latin typeface="Century Gothic" panose="020B0502020202020204"/>
                <a:ea typeface="+mj-ea"/>
                <a:cs typeface="+mj-cs"/>
              </a:rPr>
              <a:t>due</a:t>
            </a:r>
            <a: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t> </a:t>
            </a:r>
            <a:r>
              <a:rPr kumimoji="0" lang="es-ES" sz="2000" b="1" i="0" u="none" strike="noStrike" kern="1200" cap="all" spc="0" normalizeH="0" baseline="0" noProof="0" dirty="0" err="1">
                <a:ln>
                  <a:noFill/>
                </a:ln>
                <a:solidFill>
                  <a:srgbClr val="EBEBEB"/>
                </a:solidFill>
                <a:effectLst/>
                <a:uLnTx/>
                <a:uFillTx/>
                <a:latin typeface="Century Gothic" panose="020B0502020202020204"/>
                <a:ea typeface="+mj-ea"/>
                <a:cs typeface="+mj-cs"/>
              </a:rPr>
              <a:t>process</a:t>
            </a:r>
            <a: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t> in Canon Law</a:t>
            </a:r>
            <a:b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br>
            <a:b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br>
            <a:r>
              <a:rPr kumimoji="0" lang="es-ES" sz="1600" b="1" i="1" u="none" strike="noStrike" kern="1200" cap="all" spc="0" normalizeH="0" baseline="0" noProof="0" dirty="0">
                <a:ln>
                  <a:noFill/>
                </a:ln>
                <a:solidFill>
                  <a:srgbClr val="EBEBEB"/>
                </a:solidFill>
                <a:effectLst/>
                <a:uLnTx/>
                <a:uFillTx/>
                <a:latin typeface="Century Gothic" panose="020B0502020202020204"/>
                <a:ea typeface="+mj-ea"/>
                <a:cs typeface="+mj-cs"/>
              </a:rPr>
              <a:t>M.J. RODRIGUEZ						</a:t>
            </a:r>
            <a:r>
              <a:rPr kumimoji="0" lang="es-ES" sz="1600" b="1" i="1" u="none" strike="noStrike" kern="1200" cap="all" spc="0" normalizeH="0" baseline="0" noProof="0" dirty="0" err="1">
                <a:ln>
                  <a:noFill/>
                </a:ln>
                <a:solidFill>
                  <a:srgbClr val="EBEBEB"/>
                </a:solidFill>
                <a:effectLst/>
                <a:uLnTx/>
                <a:uFillTx/>
                <a:latin typeface="Century Gothic" panose="020B0502020202020204"/>
                <a:ea typeface="+mj-ea"/>
                <a:cs typeface="+mj-cs"/>
              </a:rPr>
              <a:t>July</a:t>
            </a:r>
            <a:r>
              <a:rPr kumimoji="0" lang="es-ES" sz="1600" b="1" i="1" u="none" strike="noStrike" kern="1200" cap="all" spc="0" normalizeH="0" baseline="0" noProof="0" dirty="0">
                <a:ln>
                  <a:noFill/>
                </a:ln>
                <a:solidFill>
                  <a:srgbClr val="EBEBEB"/>
                </a:solidFill>
                <a:effectLst/>
                <a:uLnTx/>
                <a:uFillTx/>
                <a:latin typeface="Century Gothic" panose="020B0502020202020204"/>
                <a:ea typeface="+mj-ea"/>
                <a:cs typeface="+mj-cs"/>
              </a:rPr>
              <a:t> 24, 2026    			      DIOCESE OF PALM BEACH, FLORIDA</a:t>
            </a:r>
            <a:endParaRPr lang="en-US" dirty="0"/>
          </a:p>
        </p:txBody>
      </p:sp>
      <p:sp>
        <p:nvSpPr>
          <p:cNvPr id="3" name="Content Placeholder 2">
            <a:extLst>
              <a:ext uri="{FF2B5EF4-FFF2-40B4-BE49-F238E27FC236}">
                <a16:creationId xmlns:a16="http://schemas.microsoft.com/office/drawing/2014/main" id="{24C6DA33-D6B6-7821-E64A-D9177D686188}"/>
              </a:ext>
            </a:extLst>
          </p:cNvPr>
          <p:cNvSpPr>
            <a:spLocks noGrp="1"/>
          </p:cNvSpPr>
          <p:nvPr>
            <p:ph idx="1"/>
          </p:nvPr>
        </p:nvSpPr>
        <p:spPr>
          <a:xfrm>
            <a:off x="1103312" y="2052918"/>
            <a:ext cx="9055672" cy="4530762"/>
          </a:xfrm>
        </p:spPr>
        <p:txBody>
          <a:bodyPr>
            <a:normAutofit fontScale="70000" lnSpcReduction="20000"/>
          </a:bodyPr>
          <a:lstStyle/>
          <a:p>
            <a:r>
              <a:rPr lang="en-US" b="1" dirty="0"/>
              <a:t>III. PRINCIPAL FINDINGS</a:t>
            </a:r>
          </a:p>
          <a:p>
            <a:endParaRPr lang="en-US" dirty="0"/>
          </a:p>
          <a:p>
            <a:pPr marL="457200" lvl="0" indent="-457200">
              <a:buFont typeface="+mj-lt"/>
              <a:buAutoNum type="alphaUcPeriod" startAt="7"/>
            </a:pPr>
            <a:r>
              <a:rPr lang="en-US" b="1" dirty="0"/>
              <a:t>The failure of Canon Law to recognize victims as parties to the penal proceedings, to confer upon them any right to receive information concerning the progress of those proceedings or even the rights available to them within the canonical legal system, and to provide them with the necessary juridical assistance through canonical legal counsel, constitutes a clear departure from contemporary international standards of due process and poses a serious threat to the dignity and fundamental rights of victims.</a:t>
            </a:r>
            <a:r>
              <a:rPr lang="en-US" dirty="0"/>
              <a:t> </a:t>
            </a:r>
          </a:p>
          <a:p>
            <a:pPr marL="457200" indent="-457200">
              <a:buFont typeface="+mj-lt"/>
              <a:buAutoNum type="alphaUcPeriod" startAt="7"/>
            </a:pPr>
            <a:endParaRPr lang="en-US" dirty="0"/>
          </a:p>
          <a:p>
            <a:pPr marL="457200" lvl="0" indent="-457200">
              <a:buFont typeface="+mj-lt"/>
              <a:buAutoNum type="alphaUcPeriod" startAt="7"/>
            </a:pPr>
            <a:r>
              <a:rPr lang="en-US" b="1" dirty="0"/>
              <a:t>Despite the repeated declarations, public gestures, and unequivocal condemnations of sexual abuse expressed by the last three Roman Pontiffs, together with hundreds of cardinals and bishops throughout the world, Canon Law continues to provide only limited recognition of victims' rights when measured against internationally accepted standards of procedural justice.</a:t>
            </a:r>
            <a:r>
              <a:rPr lang="en-US" dirty="0"/>
              <a:t> </a:t>
            </a:r>
          </a:p>
          <a:p>
            <a:pPr marL="457200" indent="-457200">
              <a:buFont typeface="+mj-lt"/>
              <a:buAutoNum type="alphaUcPeriod" startAt="7"/>
            </a:pPr>
            <a:endParaRPr lang="en-US" dirty="0"/>
          </a:p>
          <a:p>
            <a:pPr marL="457200" lvl="0" indent="-457200">
              <a:buFont typeface="+mj-lt"/>
              <a:buAutoNum type="alphaUcPeriod" startAt="7"/>
            </a:pPr>
            <a:r>
              <a:rPr lang="en-US" b="1" dirty="0"/>
              <a:t>The establishment of specialized penal tribunals exercising national or regional jurisdiction, modeled upon the French </a:t>
            </a:r>
            <a:r>
              <a:rPr lang="en-US" b="1" i="1" dirty="0"/>
              <a:t>Tribunal </a:t>
            </a:r>
            <a:r>
              <a:rPr lang="en-US" b="1" i="1" dirty="0" err="1"/>
              <a:t>Pénal</a:t>
            </a:r>
            <a:r>
              <a:rPr lang="en-US" b="1" i="1" dirty="0"/>
              <a:t> </a:t>
            </a:r>
            <a:r>
              <a:rPr lang="en-US" b="1" i="1" dirty="0" err="1"/>
              <a:t>Canonique</a:t>
            </a:r>
            <a:r>
              <a:rPr lang="en-US" b="1" i="1" dirty="0"/>
              <a:t> National</a:t>
            </a:r>
            <a:r>
              <a:rPr lang="en-US" b="1" dirty="0"/>
              <a:t> (TPCN), could constitute an effective means of ensuring the impartiality, professional competence, and procedural rigor required for the adjudication of sexual abuse cases.</a:t>
            </a:r>
            <a:r>
              <a:rPr lang="en-US" dirty="0"/>
              <a:t> </a:t>
            </a:r>
          </a:p>
          <a:p>
            <a:endParaRPr lang="en-US" dirty="0"/>
          </a:p>
          <a:p>
            <a:endParaRPr lang="en-US" dirty="0"/>
          </a:p>
          <a:p>
            <a:endParaRPr lang="en-US" dirty="0"/>
          </a:p>
        </p:txBody>
      </p:sp>
    </p:spTree>
    <p:extLst>
      <p:ext uri="{BB962C8B-B14F-4D97-AF65-F5344CB8AC3E}">
        <p14:creationId xmlns:p14="http://schemas.microsoft.com/office/powerpoint/2010/main" val="324428156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000">
        <p15:prstTrans prst="curtains"/>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BB1056-6709-1E03-26FD-FD0B62E785A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B2EEC88-CFB2-CE61-84E4-97984589F281}"/>
              </a:ext>
            </a:extLst>
          </p:cNvPr>
          <p:cNvSpPr>
            <a:spLocks noGrp="1"/>
          </p:cNvSpPr>
          <p:nvPr>
            <p:ph type="title"/>
          </p:nvPr>
        </p:nvSpPr>
        <p:spPr>
          <a:xfrm>
            <a:off x="646112" y="452718"/>
            <a:ext cx="10857040" cy="1400530"/>
          </a:xfrm>
        </p:spPr>
        <p:txBody>
          <a:bodyPr/>
          <a:lstStyle/>
          <a:p>
            <a: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t>Sexual Abuse </a:t>
            </a:r>
            <a:r>
              <a:rPr kumimoji="0" lang="es-ES" sz="2000" b="1" i="0" u="none" strike="noStrike" kern="1200" cap="all" spc="0" normalizeH="0" baseline="0" noProof="0" dirty="0" err="1">
                <a:ln>
                  <a:noFill/>
                </a:ln>
                <a:solidFill>
                  <a:srgbClr val="EBEBEB"/>
                </a:solidFill>
                <a:effectLst/>
                <a:uLnTx/>
                <a:uFillTx/>
                <a:latin typeface="Century Gothic" panose="020B0502020202020204"/>
                <a:ea typeface="+mj-ea"/>
                <a:cs typeface="+mj-cs"/>
              </a:rPr>
              <a:t>Victims</a:t>
            </a:r>
            <a:br>
              <a:rPr kumimoji="0" lang="en-US" sz="2000" b="0" i="0" u="none" strike="noStrike" kern="1200" cap="none" spc="0" normalizeH="0" baseline="0" noProof="0" dirty="0">
                <a:ln>
                  <a:noFill/>
                </a:ln>
                <a:solidFill>
                  <a:srgbClr val="EBEBEB"/>
                </a:solidFill>
                <a:effectLst/>
                <a:uLnTx/>
                <a:uFillTx/>
                <a:latin typeface="Century Gothic" panose="020B0502020202020204"/>
                <a:ea typeface="+mj-ea"/>
                <a:cs typeface="+mj-cs"/>
              </a:rPr>
            </a:br>
            <a: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t>A </a:t>
            </a:r>
            <a:r>
              <a:rPr kumimoji="0" lang="es-ES" sz="2000" b="1" i="0" u="none" strike="noStrike" kern="1200" cap="all" spc="0" normalizeH="0" baseline="0" noProof="0" dirty="0" err="1">
                <a:ln>
                  <a:noFill/>
                </a:ln>
                <a:solidFill>
                  <a:srgbClr val="EBEBEB"/>
                </a:solidFill>
                <a:effectLst/>
                <a:uLnTx/>
                <a:uFillTx/>
                <a:latin typeface="Century Gothic" panose="020B0502020202020204"/>
                <a:ea typeface="+mj-ea"/>
                <a:cs typeface="+mj-cs"/>
              </a:rPr>
              <a:t>jurdicial</a:t>
            </a:r>
            <a: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t> </a:t>
            </a:r>
            <a:r>
              <a:rPr kumimoji="0" lang="es-ES" sz="2000" b="1" i="0" u="none" strike="noStrike" kern="1200" cap="all" spc="0" normalizeH="0" baseline="0" noProof="0" dirty="0" err="1">
                <a:ln>
                  <a:noFill/>
                </a:ln>
                <a:solidFill>
                  <a:srgbClr val="EBEBEB"/>
                </a:solidFill>
                <a:effectLst/>
                <a:uLnTx/>
                <a:uFillTx/>
                <a:latin typeface="Century Gothic" panose="020B0502020202020204"/>
                <a:ea typeface="+mj-ea"/>
                <a:cs typeface="+mj-cs"/>
              </a:rPr>
              <a:t>analysis</a:t>
            </a:r>
            <a: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t> </a:t>
            </a:r>
            <a:r>
              <a:rPr kumimoji="0" lang="es-ES" sz="2000" b="1" i="0" u="none" strike="noStrike" kern="1200" cap="all" spc="0" normalizeH="0" baseline="0" noProof="0" dirty="0" err="1">
                <a:ln>
                  <a:noFill/>
                </a:ln>
                <a:solidFill>
                  <a:srgbClr val="EBEBEB"/>
                </a:solidFill>
                <a:effectLst/>
                <a:uLnTx/>
                <a:uFillTx/>
                <a:latin typeface="Century Gothic" panose="020B0502020202020204"/>
                <a:ea typeface="+mj-ea"/>
                <a:cs typeface="+mj-cs"/>
              </a:rPr>
              <a:t>of</a:t>
            </a:r>
            <a: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t> </a:t>
            </a:r>
            <a:r>
              <a:rPr kumimoji="0" lang="es-ES" sz="2000" b="1" i="0" u="none" strike="noStrike" kern="1200" cap="all" spc="0" normalizeH="0" baseline="0" noProof="0" dirty="0" err="1">
                <a:ln>
                  <a:noFill/>
                </a:ln>
                <a:solidFill>
                  <a:srgbClr val="EBEBEB"/>
                </a:solidFill>
                <a:effectLst/>
                <a:uLnTx/>
                <a:uFillTx/>
                <a:latin typeface="Century Gothic" panose="020B0502020202020204"/>
                <a:ea typeface="+mj-ea"/>
                <a:cs typeface="+mj-cs"/>
              </a:rPr>
              <a:t>due</a:t>
            </a:r>
            <a: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t> </a:t>
            </a:r>
            <a:r>
              <a:rPr kumimoji="0" lang="es-ES" sz="2000" b="1" i="0" u="none" strike="noStrike" kern="1200" cap="all" spc="0" normalizeH="0" baseline="0" noProof="0" dirty="0" err="1">
                <a:ln>
                  <a:noFill/>
                </a:ln>
                <a:solidFill>
                  <a:srgbClr val="EBEBEB"/>
                </a:solidFill>
                <a:effectLst/>
                <a:uLnTx/>
                <a:uFillTx/>
                <a:latin typeface="Century Gothic" panose="020B0502020202020204"/>
                <a:ea typeface="+mj-ea"/>
                <a:cs typeface="+mj-cs"/>
              </a:rPr>
              <a:t>process</a:t>
            </a:r>
            <a: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t> in Canon Law</a:t>
            </a:r>
            <a:b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br>
            <a:b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br>
            <a:r>
              <a:rPr kumimoji="0" lang="es-ES" sz="1600" b="1" i="1" u="none" strike="noStrike" kern="1200" cap="all" spc="0" normalizeH="0" baseline="0" noProof="0" dirty="0">
                <a:ln>
                  <a:noFill/>
                </a:ln>
                <a:solidFill>
                  <a:srgbClr val="EBEBEB"/>
                </a:solidFill>
                <a:effectLst/>
                <a:uLnTx/>
                <a:uFillTx/>
                <a:latin typeface="Century Gothic" panose="020B0502020202020204"/>
                <a:ea typeface="+mj-ea"/>
                <a:cs typeface="+mj-cs"/>
              </a:rPr>
              <a:t>M.J. RODRIGUEZ						</a:t>
            </a:r>
            <a:r>
              <a:rPr kumimoji="0" lang="es-ES" sz="1600" b="1" i="1" u="none" strike="noStrike" kern="1200" cap="all" spc="0" normalizeH="0" baseline="0" noProof="0" dirty="0" err="1">
                <a:ln>
                  <a:noFill/>
                </a:ln>
                <a:solidFill>
                  <a:srgbClr val="EBEBEB"/>
                </a:solidFill>
                <a:effectLst/>
                <a:uLnTx/>
                <a:uFillTx/>
                <a:latin typeface="Century Gothic" panose="020B0502020202020204"/>
                <a:ea typeface="+mj-ea"/>
                <a:cs typeface="+mj-cs"/>
              </a:rPr>
              <a:t>July</a:t>
            </a:r>
            <a:r>
              <a:rPr kumimoji="0" lang="es-ES" sz="1600" b="1" i="1" u="none" strike="noStrike" kern="1200" cap="all" spc="0" normalizeH="0" baseline="0" noProof="0" dirty="0">
                <a:ln>
                  <a:noFill/>
                </a:ln>
                <a:solidFill>
                  <a:srgbClr val="EBEBEB"/>
                </a:solidFill>
                <a:effectLst/>
                <a:uLnTx/>
                <a:uFillTx/>
                <a:latin typeface="Century Gothic" panose="020B0502020202020204"/>
                <a:ea typeface="+mj-ea"/>
                <a:cs typeface="+mj-cs"/>
              </a:rPr>
              <a:t> 24, 2026    			      DIOCESE OF PALM BEACH, FLORIDA</a:t>
            </a:r>
            <a:endParaRPr lang="en-US" dirty="0"/>
          </a:p>
        </p:txBody>
      </p:sp>
      <p:sp>
        <p:nvSpPr>
          <p:cNvPr id="3" name="Content Placeholder 2">
            <a:extLst>
              <a:ext uri="{FF2B5EF4-FFF2-40B4-BE49-F238E27FC236}">
                <a16:creationId xmlns:a16="http://schemas.microsoft.com/office/drawing/2014/main" id="{83806937-12D1-F264-630E-4A1DC7CFD475}"/>
              </a:ext>
            </a:extLst>
          </p:cNvPr>
          <p:cNvSpPr>
            <a:spLocks noGrp="1"/>
          </p:cNvSpPr>
          <p:nvPr>
            <p:ph idx="1"/>
          </p:nvPr>
        </p:nvSpPr>
        <p:spPr>
          <a:xfrm>
            <a:off x="1103312" y="2052918"/>
            <a:ext cx="9055672" cy="4530762"/>
          </a:xfrm>
        </p:spPr>
        <p:txBody>
          <a:bodyPr>
            <a:normAutofit fontScale="70000" lnSpcReduction="20000"/>
          </a:bodyPr>
          <a:lstStyle/>
          <a:p>
            <a:r>
              <a:rPr lang="en-US" b="1" dirty="0"/>
              <a:t>III. PRINCIPAL FINDINGS</a:t>
            </a:r>
          </a:p>
          <a:p>
            <a:endParaRPr lang="en-US" dirty="0"/>
          </a:p>
          <a:p>
            <a:pPr marL="457200" lvl="0" indent="-457200">
              <a:buFont typeface="+mj-lt"/>
              <a:buAutoNum type="alphaUcPeriod" startAt="10"/>
            </a:pPr>
            <a:r>
              <a:rPr lang="en-US" b="1" dirty="0"/>
              <a:t>Likewise, the mandatory establishment of diocesan review boards—or analogous advisory bodies within institutes of consecrated life—to assist Ordinaries and competent religious superiors in the handling of sexual abuse cases, following the model of the Review Boards required by the </a:t>
            </a:r>
            <a:r>
              <a:rPr lang="en-US" b="1" i="1" dirty="0"/>
              <a:t>Essential Norms</a:t>
            </a:r>
            <a:r>
              <a:rPr lang="en-US" b="1" dirty="0"/>
              <a:t> for all dioceses and eparchies under the jurisdiction of the United States Conference of Catholic Bishops, could significantly enhance the efficiency, transparency, legality, and overall adequacy of the Church's institutional response to such cases throughout the universal Church.</a:t>
            </a:r>
            <a:r>
              <a:rPr lang="en-US" dirty="0"/>
              <a:t> </a:t>
            </a:r>
          </a:p>
          <a:p>
            <a:pPr marL="457200" lvl="0" indent="-457200">
              <a:buFont typeface="+mj-lt"/>
              <a:buAutoNum type="alphaUcPeriod" startAt="10"/>
            </a:pPr>
            <a:r>
              <a:rPr lang="en-US" b="1" dirty="0"/>
              <a:t>It is highly probable that, insofar as victims are granted greater participation in canonical penal proceedings and are fully recognized as holders of genuine procedural rights within the canonical forum, an increasing number of victims will choose to seek vindication of their violated rights through Canon Law. Such a development would, in all likelihood, reduce the necessity of resorting to civil litigation as the principal avenue for obtaining compensation for the injuries suffered—without, of course, in any way diminishing the victim's unquestionable right freely to pursue civil remedies, nor compromising the Church's obligation to report every allegation of sexual abuse committed by ecclesiastical personnel to the competent civil authorities.</a:t>
            </a:r>
            <a:r>
              <a:rPr lang="en-US" dirty="0"/>
              <a:t> </a:t>
            </a:r>
          </a:p>
          <a:p>
            <a:pPr marL="457200" lvl="0" indent="-457200">
              <a:buFont typeface="+mj-lt"/>
              <a:buAutoNum type="alphaUcPeriod" startAt="10"/>
            </a:pPr>
            <a:r>
              <a:rPr lang="en-US" b="1" dirty="0"/>
              <a:t>Current canonical practice has failed to provide victims with proactive information concerning the juridical remedies already available under Canon Law to obtain restitution and financial compensation, including the action for damages provided for in canons 1729–1731 and the possibility of extra-judicial settlement under canons 1714–1715. As a result, the overwhelming majority of victims remain unaware of these canonical remedies, and their practical utilization within the Church remains virtually nonexistent.</a:t>
            </a:r>
            <a:r>
              <a:rPr lang="en-US" dirty="0"/>
              <a:t> </a:t>
            </a:r>
          </a:p>
          <a:p>
            <a:endParaRPr lang="en-US" dirty="0"/>
          </a:p>
          <a:p>
            <a:endParaRPr lang="en-US" dirty="0"/>
          </a:p>
          <a:p>
            <a:endParaRPr lang="en-US" dirty="0"/>
          </a:p>
        </p:txBody>
      </p:sp>
    </p:spTree>
    <p:extLst>
      <p:ext uri="{BB962C8B-B14F-4D97-AF65-F5344CB8AC3E}">
        <p14:creationId xmlns:p14="http://schemas.microsoft.com/office/powerpoint/2010/main" val="28400076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688ACC-FA8C-58D7-AF0A-27E22A41146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C4D943A-9773-1CB6-9F36-F7821E370238}"/>
              </a:ext>
            </a:extLst>
          </p:cNvPr>
          <p:cNvSpPr>
            <a:spLocks noGrp="1"/>
          </p:cNvSpPr>
          <p:nvPr>
            <p:ph type="title"/>
          </p:nvPr>
        </p:nvSpPr>
        <p:spPr>
          <a:xfrm>
            <a:off x="646112" y="452718"/>
            <a:ext cx="10857040" cy="1400530"/>
          </a:xfrm>
        </p:spPr>
        <p:txBody>
          <a:bodyPr/>
          <a:lstStyle/>
          <a:p>
            <a: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t>Sexual Abuse </a:t>
            </a:r>
            <a:r>
              <a:rPr kumimoji="0" lang="es-ES" sz="2000" b="1" i="0" u="none" strike="noStrike" kern="1200" cap="all" spc="0" normalizeH="0" baseline="0" noProof="0" dirty="0" err="1">
                <a:ln>
                  <a:noFill/>
                </a:ln>
                <a:solidFill>
                  <a:srgbClr val="EBEBEB"/>
                </a:solidFill>
                <a:effectLst/>
                <a:uLnTx/>
                <a:uFillTx/>
                <a:latin typeface="Century Gothic" panose="020B0502020202020204"/>
                <a:ea typeface="+mj-ea"/>
                <a:cs typeface="+mj-cs"/>
              </a:rPr>
              <a:t>Victims</a:t>
            </a:r>
            <a:br>
              <a:rPr kumimoji="0" lang="en-US" sz="2000" b="0" i="0" u="none" strike="noStrike" kern="1200" cap="none" spc="0" normalizeH="0" baseline="0" noProof="0" dirty="0">
                <a:ln>
                  <a:noFill/>
                </a:ln>
                <a:solidFill>
                  <a:srgbClr val="EBEBEB"/>
                </a:solidFill>
                <a:effectLst/>
                <a:uLnTx/>
                <a:uFillTx/>
                <a:latin typeface="Century Gothic" panose="020B0502020202020204"/>
                <a:ea typeface="+mj-ea"/>
                <a:cs typeface="+mj-cs"/>
              </a:rPr>
            </a:br>
            <a: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t>A </a:t>
            </a:r>
            <a:r>
              <a:rPr kumimoji="0" lang="es-ES" sz="2000" b="1" i="0" u="none" strike="noStrike" kern="1200" cap="all" spc="0" normalizeH="0" baseline="0" noProof="0" dirty="0" err="1">
                <a:ln>
                  <a:noFill/>
                </a:ln>
                <a:solidFill>
                  <a:srgbClr val="EBEBEB"/>
                </a:solidFill>
                <a:effectLst/>
                <a:uLnTx/>
                <a:uFillTx/>
                <a:latin typeface="Century Gothic" panose="020B0502020202020204"/>
                <a:ea typeface="+mj-ea"/>
                <a:cs typeface="+mj-cs"/>
              </a:rPr>
              <a:t>jurdicial</a:t>
            </a:r>
            <a: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t> </a:t>
            </a:r>
            <a:r>
              <a:rPr kumimoji="0" lang="es-ES" sz="2000" b="1" i="0" u="none" strike="noStrike" kern="1200" cap="all" spc="0" normalizeH="0" baseline="0" noProof="0" dirty="0" err="1">
                <a:ln>
                  <a:noFill/>
                </a:ln>
                <a:solidFill>
                  <a:srgbClr val="EBEBEB"/>
                </a:solidFill>
                <a:effectLst/>
                <a:uLnTx/>
                <a:uFillTx/>
                <a:latin typeface="Century Gothic" panose="020B0502020202020204"/>
                <a:ea typeface="+mj-ea"/>
                <a:cs typeface="+mj-cs"/>
              </a:rPr>
              <a:t>analysis</a:t>
            </a:r>
            <a: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t> </a:t>
            </a:r>
            <a:r>
              <a:rPr kumimoji="0" lang="es-ES" sz="2000" b="1" i="0" u="none" strike="noStrike" kern="1200" cap="all" spc="0" normalizeH="0" baseline="0" noProof="0" dirty="0" err="1">
                <a:ln>
                  <a:noFill/>
                </a:ln>
                <a:solidFill>
                  <a:srgbClr val="EBEBEB"/>
                </a:solidFill>
                <a:effectLst/>
                <a:uLnTx/>
                <a:uFillTx/>
                <a:latin typeface="Century Gothic" panose="020B0502020202020204"/>
                <a:ea typeface="+mj-ea"/>
                <a:cs typeface="+mj-cs"/>
              </a:rPr>
              <a:t>of</a:t>
            </a:r>
            <a: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t> </a:t>
            </a:r>
            <a:r>
              <a:rPr kumimoji="0" lang="es-ES" sz="2000" b="1" i="0" u="none" strike="noStrike" kern="1200" cap="all" spc="0" normalizeH="0" baseline="0" noProof="0" dirty="0" err="1">
                <a:ln>
                  <a:noFill/>
                </a:ln>
                <a:solidFill>
                  <a:srgbClr val="EBEBEB"/>
                </a:solidFill>
                <a:effectLst/>
                <a:uLnTx/>
                <a:uFillTx/>
                <a:latin typeface="Century Gothic" panose="020B0502020202020204"/>
                <a:ea typeface="+mj-ea"/>
                <a:cs typeface="+mj-cs"/>
              </a:rPr>
              <a:t>due</a:t>
            </a:r>
            <a: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t> </a:t>
            </a:r>
            <a:r>
              <a:rPr kumimoji="0" lang="es-ES" sz="2000" b="1" i="0" u="none" strike="noStrike" kern="1200" cap="all" spc="0" normalizeH="0" baseline="0" noProof="0" dirty="0" err="1">
                <a:ln>
                  <a:noFill/>
                </a:ln>
                <a:solidFill>
                  <a:srgbClr val="EBEBEB"/>
                </a:solidFill>
                <a:effectLst/>
                <a:uLnTx/>
                <a:uFillTx/>
                <a:latin typeface="Century Gothic" panose="020B0502020202020204"/>
                <a:ea typeface="+mj-ea"/>
                <a:cs typeface="+mj-cs"/>
              </a:rPr>
              <a:t>process</a:t>
            </a:r>
            <a: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t> in Canon Law</a:t>
            </a:r>
            <a:b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br>
            <a:b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br>
            <a:r>
              <a:rPr kumimoji="0" lang="es-ES" sz="1600" b="1" i="1" u="none" strike="noStrike" kern="1200" cap="all" spc="0" normalizeH="0" baseline="0" noProof="0" dirty="0">
                <a:ln>
                  <a:noFill/>
                </a:ln>
                <a:solidFill>
                  <a:srgbClr val="EBEBEB"/>
                </a:solidFill>
                <a:effectLst/>
                <a:uLnTx/>
                <a:uFillTx/>
                <a:latin typeface="Century Gothic" panose="020B0502020202020204"/>
                <a:ea typeface="+mj-ea"/>
                <a:cs typeface="+mj-cs"/>
              </a:rPr>
              <a:t>M.J. RODRIGUEZ						</a:t>
            </a:r>
            <a:r>
              <a:rPr kumimoji="0" lang="es-ES" sz="1600" b="1" i="1" u="none" strike="noStrike" kern="1200" cap="all" spc="0" normalizeH="0" baseline="0" noProof="0" dirty="0" err="1">
                <a:ln>
                  <a:noFill/>
                </a:ln>
                <a:solidFill>
                  <a:srgbClr val="EBEBEB"/>
                </a:solidFill>
                <a:effectLst/>
                <a:uLnTx/>
                <a:uFillTx/>
                <a:latin typeface="Century Gothic" panose="020B0502020202020204"/>
                <a:ea typeface="+mj-ea"/>
                <a:cs typeface="+mj-cs"/>
              </a:rPr>
              <a:t>July</a:t>
            </a:r>
            <a:r>
              <a:rPr kumimoji="0" lang="es-ES" sz="1600" b="1" i="1" u="none" strike="noStrike" kern="1200" cap="all" spc="0" normalizeH="0" baseline="0" noProof="0" dirty="0">
                <a:ln>
                  <a:noFill/>
                </a:ln>
                <a:solidFill>
                  <a:srgbClr val="EBEBEB"/>
                </a:solidFill>
                <a:effectLst/>
                <a:uLnTx/>
                <a:uFillTx/>
                <a:latin typeface="Century Gothic" panose="020B0502020202020204"/>
                <a:ea typeface="+mj-ea"/>
                <a:cs typeface="+mj-cs"/>
              </a:rPr>
              <a:t> 24, 2026    			      DIOCESE OF PALM BEACH, FLORIDA</a:t>
            </a:r>
            <a:endParaRPr lang="en-US" dirty="0"/>
          </a:p>
        </p:txBody>
      </p:sp>
      <p:sp>
        <p:nvSpPr>
          <p:cNvPr id="3" name="Content Placeholder 2">
            <a:extLst>
              <a:ext uri="{FF2B5EF4-FFF2-40B4-BE49-F238E27FC236}">
                <a16:creationId xmlns:a16="http://schemas.microsoft.com/office/drawing/2014/main" id="{79556D69-F129-FFD0-B8C7-AF3BBF1B69F0}"/>
              </a:ext>
            </a:extLst>
          </p:cNvPr>
          <p:cNvSpPr>
            <a:spLocks noGrp="1"/>
          </p:cNvSpPr>
          <p:nvPr>
            <p:ph idx="1"/>
          </p:nvPr>
        </p:nvSpPr>
        <p:spPr>
          <a:xfrm>
            <a:off x="1103312" y="2052918"/>
            <a:ext cx="9055672" cy="4530762"/>
          </a:xfrm>
        </p:spPr>
        <p:txBody>
          <a:bodyPr>
            <a:normAutofit fontScale="85000" lnSpcReduction="20000"/>
          </a:bodyPr>
          <a:lstStyle/>
          <a:p>
            <a:r>
              <a:rPr lang="en-US" b="1" dirty="0"/>
              <a:t>III. PRINCIPAL FINDINGS</a:t>
            </a:r>
          </a:p>
          <a:p>
            <a:endParaRPr lang="en-US" dirty="0"/>
          </a:p>
          <a:p>
            <a:pPr marL="457200" lvl="0" indent="-457200">
              <a:buFont typeface="+mj-lt"/>
              <a:buAutoNum type="alphaUcPeriod" startAt="13"/>
            </a:pPr>
            <a:r>
              <a:rPr lang="en-US" b="1" dirty="0"/>
              <a:t>Apart from financial obligations imposed through civil litigation, the Church, in many parts of the world, is still not doing enough to ensure that victims of sexual abuse receive adequate restitution and reparation.</a:t>
            </a:r>
            <a:r>
              <a:rPr lang="en-US" dirty="0"/>
              <a:t> </a:t>
            </a:r>
          </a:p>
          <a:p>
            <a:pPr marL="457200" lvl="0" indent="-457200">
              <a:buFont typeface="+mj-lt"/>
              <a:buAutoNum type="alphaUcPeriod" startAt="13"/>
            </a:pPr>
            <a:r>
              <a:rPr lang="en-US" b="1" dirty="0"/>
              <a:t>Some encouraging progress has undoubtedly been achieved in certain regions regarding both the formulation and implementation of policies providing restitution and compensation to victims of sexual abuse. Regrettably, however, these advances have occurred almost exclusively in North America and Europe.</a:t>
            </a:r>
            <a:r>
              <a:rPr lang="en-US" dirty="0"/>
              <a:t> </a:t>
            </a:r>
          </a:p>
          <a:p>
            <a:pPr marL="457200" lvl="0" indent="-457200">
              <a:buFont typeface="+mj-lt"/>
              <a:buAutoNum type="alphaUcPeriod" startAt="13"/>
            </a:pPr>
            <a:r>
              <a:rPr lang="en-US" b="1" dirty="0"/>
              <a:t>A shortage of adequately trained personnel and sufficient financial resources continues to impede the Church's ability to provide appropriate assistance to victims of sexual abuse. This deficiency is particularly acute in developing nations.</a:t>
            </a:r>
            <a:r>
              <a:rPr lang="en-US" dirty="0"/>
              <a:t> </a:t>
            </a:r>
          </a:p>
          <a:p>
            <a:pPr marL="457200" lvl="0" indent="-457200">
              <a:buFont typeface="+mj-lt"/>
              <a:buAutoNum type="alphaUcPeriod" startAt="13"/>
            </a:pPr>
            <a:r>
              <a:rPr lang="en-US" b="1" dirty="0"/>
              <a:t>Among the most noteworthy examples of best practices in victim assistance is the model represented by the Victim Assistance Offices that have been established in every diocese and eparchy within the United States of America.</a:t>
            </a:r>
            <a:endParaRPr lang="en-US" dirty="0"/>
          </a:p>
          <a:p>
            <a:endParaRPr lang="en-US" dirty="0"/>
          </a:p>
          <a:p>
            <a:endParaRPr lang="en-US" dirty="0"/>
          </a:p>
          <a:p>
            <a:endParaRPr lang="en-US" dirty="0"/>
          </a:p>
          <a:p>
            <a:endParaRPr lang="en-US" dirty="0"/>
          </a:p>
        </p:txBody>
      </p:sp>
    </p:spTree>
    <p:extLst>
      <p:ext uri="{BB962C8B-B14F-4D97-AF65-F5344CB8AC3E}">
        <p14:creationId xmlns:p14="http://schemas.microsoft.com/office/powerpoint/2010/main" val="20577295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C8C032-52CD-2835-2CA9-A3FCCE7CE83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5E42F47-9235-7704-3FC9-63309A062D93}"/>
              </a:ext>
            </a:extLst>
          </p:cNvPr>
          <p:cNvSpPr>
            <a:spLocks noGrp="1"/>
          </p:cNvSpPr>
          <p:nvPr>
            <p:ph type="title"/>
          </p:nvPr>
        </p:nvSpPr>
        <p:spPr>
          <a:xfrm>
            <a:off x="646112" y="452718"/>
            <a:ext cx="10857040" cy="1400530"/>
          </a:xfrm>
        </p:spPr>
        <p:txBody>
          <a:bodyPr/>
          <a:lstStyle/>
          <a:p>
            <a: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t>Sexual Abuse </a:t>
            </a:r>
            <a:r>
              <a:rPr kumimoji="0" lang="es-ES" sz="2000" b="1" i="0" u="none" strike="noStrike" kern="1200" cap="all" spc="0" normalizeH="0" baseline="0" noProof="0" dirty="0" err="1">
                <a:ln>
                  <a:noFill/>
                </a:ln>
                <a:solidFill>
                  <a:srgbClr val="EBEBEB"/>
                </a:solidFill>
                <a:effectLst/>
                <a:uLnTx/>
                <a:uFillTx/>
                <a:latin typeface="Century Gothic" panose="020B0502020202020204"/>
                <a:ea typeface="+mj-ea"/>
                <a:cs typeface="+mj-cs"/>
              </a:rPr>
              <a:t>Victims</a:t>
            </a:r>
            <a:br>
              <a:rPr kumimoji="0" lang="en-US" sz="2000" b="0" i="0" u="none" strike="noStrike" kern="1200" cap="none" spc="0" normalizeH="0" baseline="0" noProof="0" dirty="0">
                <a:ln>
                  <a:noFill/>
                </a:ln>
                <a:solidFill>
                  <a:srgbClr val="EBEBEB"/>
                </a:solidFill>
                <a:effectLst/>
                <a:uLnTx/>
                <a:uFillTx/>
                <a:latin typeface="Century Gothic" panose="020B0502020202020204"/>
                <a:ea typeface="+mj-ea"/>
                <a:cs typeface="+mj-cs"/>
              </a:rPr>
            </a:br>
            <a: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t>A </a:t>
            </a:r>
            <a:r>
              <a:rPr kumimoji="0" lang="es-ES" sz="2000" b="1" i="0" u="none" strike="noStrike" kern="1200" cap="all" spc="0" normalizeH="0" baseline="0" noProof="0" dirty="0" err="1">
                <a:ln>
                  <a:noFill/>
                </a:ln>
                <a:solidFill>
                  <a:srgbClr val="EBEBEB"/>
                </a:solidFill>
                <a:effectLst/>
                <a:uLnTx/>
                <a:uFillTx/>
                <a:latin typeface="Century Gothic" panose="020B0502020202020204"/>
                <a:ea typeface="+mj-ea"/>
                <a:cs typeface="+mj-cs"/>
              </a:rPr>
              <a:t>jurdicial</a:t>
            </a:r>
            <a: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t> </a:t>
            </a:r>
            <a:r>
              <a:rPr kumimoji="0" lang="es-ES" sz="2000" b="1" i="0" u="none" strike="noStrike" kern="1200" cap="all" spc="0" normalizeH="0" baseline="0" noProof="0" dirty="0" err="1">
                <a:ln>
                  <a:noFill/>
                </a:ln>
                <a:solidFill>
                  <a:srgbClr val="EBEBEB"/>
                </a:solidFill>
                <a:effectLst/>
                <a:uLnTx/>
                <a:uFillTx/>
                <a:latin typeface="Century Gothic" panose="020B0502020202020204"/>
                <a:ea typeface="+mj-ea"/>
                <a:cs typeface="+mj-cs"/>
              </a:rPr>
              <a:t>analysis</a:t>
            </a:r>
            <a: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t> </a:t>
            </a:r>
            <a:r>
              <a:rPr kumimoji="0" lang="es-ES" sz="2000" b="1" i="0" u="none" strike="noStrike" kern="1200" cap="all" spc="0" normalizeH="0" baseline="0" noProof="0" dirty="0" err="1">
                <a:ln>
                  <a:noFill/>
                </a:ln>
                <a:solidFill>
                  <a:srgbClr val="EBEBEB"/>
                </a:solidFill>
                <a:effectLst/>
                <a:uLnTx/>
                <a:uFillTx/>
                <a:latin typeface="Century Gothic" panose="020B0502020202020204"/>
                <a:ea typeface="+mj-ea"/>
                <a:cs typeface="+mj-cs"/>
              </a:rPr>
              <a:t>of</a:t>
            </a:r>
            <a: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t> </a:t>
            </a:r>
            <a:r>
              <a:rPr kumimoji="0" lang="es-ES" sz="2000" b="1" i="0" u="none" strike="noStrike" kern="1200" cap="all" spc="0" normalizeH="0" baseline="0" noProof="0" dirty="0" err="1">
                <a:ln>
                  <a:noFill/>
                </a:ln>
                <a:solidFill>
                  <a:srgbClr val="EBEBEB"/>
                </a:solidFill>
                <a:effectLst/>
                <a:uLnTx/>
                <a:uFillTx/>
                <a:latin typeface="Century Gothic" panose="020B0502020202020204"/>
                <a:ea typeface="+mj-ea"/>
                <a:cs typeface="+mj-cs"/>
              </a:rPr>
              <a:t>due</a:t>
            </a:r>
            <a: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t> </a:t>
            </a:r>
            <a:r>
              <a:rPr kumimoji="0" lang="es-ES" sz="2000" b="1" i="0" u="none" strike="noStrike" kern="1200" cap="all" spc="0" normalizeH="0" baseline="0" noProof="0" dirty="0" err="1">
                <a:ln>
                  <a:noFill/>
                </a:ln>
                <a:solidFill>
                  <a:srgbClr val="EBEBEB"/>
                </a:solidFill>
                <a:effectLst/>
                <a:uLnTx/>
                <a:uFillTx/>
                <a:latin typeface="Century Gothic" panose="020B0502020202020204"/>
                <a:ea typeface="+mj-ea"/>
                <a:cs typeface="+mj-cs"/>
              </a:rPr>
              <a:t>process</a:t>
            </a:r>
            <a: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t> in Canon Law</a:t>
            </a:r>
            <a:b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br>
            <a:b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br>
            <a:r>
              <a:rPr kumimoji="0" lang="es-ES" sz="1600" b="1" i="1" u="none" strike="noStrike" kern="1200" cap="all" spc="0" normalizeH="0" baseline="0" noProof="0" dirty="0">
                <a:ln>
                  <a:noFill/>
                </a:ln>
                <a:solidFill>
                  <a:srgbClr val="EBEBEB"/>
                </a:solidFill>
                <a:effectLst/>
                <a:uLnTx/>
                <a:uFillTx/>
                <a:latin typeface="Century Gothic" panose="020B0502020202020204"/>
                <a:ea typeface="+mj-ea"/>
                <a:cs typeface="+mj-cs"/>
              </a:rPr>
              <a:t>M.J. RODRIGUEZ						</a:t>
            </a:r>
            <a:r>
              <a:rPr kumimoji="0" lang="es-ES" sz="1600" b="1" i="1" u="none" strike="noStrike" kern="1200" cap="all" spc="0" normalizeH="0" baseline="0" noProof="0" dirty="0" err="1">
                <a:ln>
                  <a:noFill/>
                </a:ln>
                <a:solidFill>
                  <a:srgbClr val="EBEBEB"/>
                </a:solidFill>
                <a:effectLst/>
                <a:uLnTx/>
                <a:uFillTx/>
                <a:latin typeface="Century Gothic" panose="020B0502020202020204"/>
                <a:ea typeface="+mj-ea"/>
                <a:cs typeface="+mj-cs"/>
              </a:rPr>
              <a:t>July</a:t>
            </a:r>
            <a:r>
              <a:rPr kumimoji="0" lang="es-ES" sz="1600" b="1" i="1" u="none" strike="noStrike" kern="1200" cap="all" spc="0" normalizeH="0" baseline="0" noProof="0" dirty="0">
                <a:ln>
                  <a:noFill/>
                </a:ln>
                <a:solidFill>
                  <a:srgbClr val="EBEBEB"/>
                </a:solidFill>
                <a:effectLst/>
                <a:uLnTx/>
                <a:uFillTx/>
                <a:latin typeface="Century Gothic" panose="020B0502020202020204"/>
                <a:ea typeface="+mj-ea"/>
                <a:cs typeface="+mj-cs"/>
              </a:rPr>
              <a:t> 24, 2026    			      DIOCESE OF PALM BEACH, FLORIDA</a:t>
            </a:r>
            <a:endParaRPr lang="en-US" dirty="0"/>
          </a:p>
        </p:txBody>
      </p:sp>
      <p:sp>
        <p:nvSpPr>
          <p:cNvPr id="3" name="Content Placeholder 2">
            <a:extLst>
              <a:ext uri="{FF2B5EF4-FFF2-40B4-BE49-F238E27FC236}">
                <a16:creationId xmlns:a16="http://schemas.microsoft.com/office/drawing/2014/main" id="{F38F400C-DC47-FE91-438C-34911908FA5A}"/>
              </a:ext>
            </a:extLst>
          </p:cNvPr>
          <p:cNvSpPr>
            <a:spLocks noGrp="1"/>
          </p:cNvSpPr>
          <p:nvPr>
            <p:ph idx="1"/>
          </p:nvPr>
        </p:nvSpPr>
        <p:spPr>
          <a:xfrm>
            <a:off x="1103312" y="2052918"/>
            <a:ext cx="9055672" cy="4530762"/>
          </a:xfrm>
        </p:spPr>
        <p:txBody>
          <a:bodyPr>
            <a:normAutofit lnSpcReduction="10000"/>
          </a:bodyPr>
          <a:lstStyle/>
          <a:p>
            <a:r>
              <a:rPr lang="en-US" b="1" dirty="0"/>
              <a:t>III. RECOMMENDATIONS</a:t>
            </a:r>
          </a:p>
          <a:p>
            <a:endParaRPr lang="en-US" dirty="0"/>
          </a:p>
          <a:p>
            <a:r>
              <a:rPr lang="en-US" b="1" dirty="0"/>
              <a:t>1. Comprehensive Reform of Canonical Penal Procedural Law</a:t>
            </a:r>
            <a:endParaRPr lang="en-US" dirty="0"/>
          </a:p>
          <a:p>
            <a:r>
              <a:rPr lang="en-US" dirty="0"/>
              <a:t>A comprehensive reform of canonical penal procedural law is required to ensure that victims of sexual offenses are afforded the same procedural rights as accused clerics, including formal recognition as parties to penal proceedings. Such a reform must eliminate the procedural inequality that victims currently endure vis-à-vis their alleged perpetrators within the canonical legal system. Having now completed the reform of </a:t>
            </a:r>
            <a:r>
              <a:rPr lang="en-US" b="1" dirty="0"/>
              <a:t>Book VI</a:t>
            </a:r>
            <a:r>
              <a:rPr lang="en-US" dirty="0"/>
              <a:t> of the </a:t>
            </a:r>
            <a:r>
              <a:rPr lang="en-US" i="1" dirty="0"/>
              <a:t>Code of Canon Law</a:t>
            </a:r>
            <a:r>
              <a:rPr lang="en-US" dirty="0"/>
              <a:t>, the Church is called to undertake a corresponding revision of </a:t>
            </a:r>
            <a:r>
              <a:rPr lang="en-US" b="1" dirty="0"/>
              <a:t>Book VII</a:t>
            </a:r>
            <a:r>
              <a:rPr lang="en-US" dirty="0"/>
              <a:t>, governing canonical judicial procedures, in order to remedy the serious procedural deficiencies and inequalities that continue to undermine the rights of victims of sexual abuse.</a:t>
            </a:r>
          </a:p>
          <a:p>
            <a:endParaRPr lang="en-US" dirty="0"/>
          </a:p>
          <a:p>
            <a:endParaRPr lang="en-US" dirty="0"/>
          </a:p>
          <a:p>
            <a:endParaRPr lang="en-US" dirty="0"/>
          </a:p>
        </p:txBody>
      </p:sp>
    </p:spTree>
    <p:extLst>
      <p:ext uri="{BB962C8B-B14F-4D97-AF65-F5344CB8AC3E}">
        <p14:creationId xmlns:p14="http://schemas.microsoft.com/office/powerpoint/2010/main" val="31341894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5E7E9B-9FB0-648B-1AB8-45A20D18E6C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BC91E55-747F-DDF6-8C62-57874A08AAE0}"/>
              </a:ext>
            </a:extLst>
          </p:cNvPr>
          <p:cNvSpPr>
            <a:spLocks noGrp="1"/>
          </p:cNvSpPr>
          <p:nvPr>
            <p:ph type="title"/>
          </p:nvPr>
        </p:nvSpPr>
        <p:spPr>
          <a:xfrm>
            <a:off x="646112" y="452718"/>
            <a:ext cx="10857040" cy="1400530"/>
          </a:xfrm>
        </p:spPr>
        <p:txBody>
          <a:bodyPr/>
          <a:lstStyle/>
          <a:p>
            <a: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t>Sexual Abuse </a:t>
            </a:r>
            <a:r>
              <a:rPr kumimoji="0" lang="es-ES" sz="2000" b="1" i="0" u="none" strike="noStrike" kern="1200" cap="all" spc="0" normalizeH="0" baseline="0" noProof="0" dirty="0" err="1">
                <a:ln>
                  <a:noFill/>
                </a:ln>
                <a:solidFill>
                  <a:srgbClr val="EBEBEB"/>
                </a:solidFill>
                <a:effectLst/>
                <a:uLnTx/>
                <a:uFillTx/>
                <a:latin typeface="Century Gothic" panose="020B0502020202020204"/>
                <a:ea typeface="+mj-ea"/>
                <a:cs typeface="+mj-cs"/>
              </a:rPr>
              <a:t>Victims</a:t>
            </a:r>
            <a:br>
              <a:rPr kumimoji="0" lang="en-US" sz="2000" b="0" i="0" u="none" strike="noStrike" kern="1200" cap="none" spc="0" normalizeH="0" baseline="0" noProof="0" dirty="0">
                <a:ln>
                  <a:noFill/>
                </a:ln>
                <a:solidFill>
                  <a:srgbClr val="EBEBEB"/>
                </a:solidFill>
                <a:effectLst/>
                <a:uLnTx/>
                <a:uFillTx/>
                <a:latin typeface="Century Gothic" panose="020B0502020202020204"/>
                <a:ea typeface="+mj-ea"/>
                <a:cs typeface="+mj-cs"/>
              </a:rPr>
            </a:br>
            <a: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t>A </a:t>
            </a:r>
            <a:r>
              <a:rPr kumimoji="0" lang="es-ES" sz="2000" b="1" i="0" u="none" strike="noStrike" kern="1200" cap="all" spc="0" normalizeH="0" baseline="0" noProof="0" dirty="0" err="1">
                <a:ln>
                  <a:noFill/>
                </a:ln>
                <a:solidFill>
                  <a:srgbClr val="EBEBEB"/>
                </a:solidFill>
                <a:effectLst/>
                <a:uLnTx/>
                <a:uFillTx/>
                <a:latin typeface="Century Gothic" panose="020B0502020202020204"/>
                <a:ea typeface="+mj-ea"/>
                <a:cs typeface="+mj-cs"/>
              </a:rPr>
              <a:t>jurdicial</a:t>
            </a:r>
            <a: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t> </a:t>
            </a:r>
            <a:r>
              <a:rPr kumimoji="0" lang="es-ES" sz="2000" b="1" i="0" u="none" strike="noStrike" kern="1200" cap="all" spc="0" normalizeH="0" baseline="0" noProof="0" dirty="0" err="1">
                <a:ln>
                  <a:noFill/>
                </a:ln>
                <a:solidFill>
                  <a:srgbClr val="EBEBEB"/>
                </a:solidFill>
                <a:effectLst/>
                <a:uLnTx/>
                <a:uFillTx/>
                <a:latin typeface="Century Gothic" panose="020B0502020202020204"/>
                <a:ea typeface="+mj-ea"/>
                <a:cs typeface="+mj-cs"/>
              </a:rPr>
              <a:t>analysis</a:t>
            </a:r>
            <a: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t> </a:t>
            </a:r>
            <a:r>
              <a:rPr kumimoji="0" lang="es-ES" sz="2000" b="1" i="0" u="none" strike="noStrike" kern="1200" cap="all" spc="0" normalizeH="0" baseline="0" noProof="0" dirty="0" err="1">
                <a:ln>
                  <a:noFill/>
                </a:ln>
                <a:solidFill>
                  <a:srgbClr val="EBEBEB"/>
                </a:solidFill>
                <a:effectLst/>
                <a:uLnTx/>
                <a:uFillTx/>
                <a:latin typeface="Century Gothic" panose="020B0502020202020204"/>
                <a:ea typeface="+mj-ea"/>
                <a:cs typeface="+mj-cs"/>
              </a:rPr>
              <a:t>of</a:t>
            </a:r>
            <a: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t> </a:t>
            </a:r>
            <a:r>
              <a:rPr kumimoji="0" lang="es-ES" sz="2000" b="1" i="0" u="none" strike="noStrike" kern="1200" cap="all" spc="0" normalizeH="0" baseline="0" noProof="0" dirty="0" err="1">
                <a:ln>
                  <a:noFill/>
                </a:ln>
                <a:solidFill>
                  <a:srgbClr val="EBEBEB"/>
                </a:solidFill>
                <a:effectLst/>
                <a:uLnTx/>
                <a:uFillTx/>
                <a:latin typeface="Century Gothic" panose="020B0502020202020204"/>
                <a:ea typeface="+mj-ea"/>
                <a:cs typeface="+mj-cs"/>
              </a:rPr>
              <a:t>due</a:t>
            </a:r>
            <a: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t> </a:t>
            </a:r>
            <a:r>
              <a:rPr kumimoji="0" lang="es-ES" sz="2000" b="1" i="0" u="none" strike="noStrike" kern="1200" cap="all" spc="0" normalizeH="0" baseline="0" noProof="0" dirty="0" err="1">
                <a:ln>
                  <a:noFill/>
                </a:ln>
                <a:solidFill>
                  <a:srgbClr val="EBEBEB"/>
                </a:solidFill>
                <a:effectLst/>
                <a:uLnTx/>
                <a:uFillTx/>
                <a:latin typeface="Century Gothic" panose="020B0502020202020204"/>
                <a:ea typeface="+mj-ea"/>
                <a:cs typeface="+mj-cs"/>
              </a:rPr>
              <a:t>process</a:t>
            </a:r>
            <a: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t> in Canon Law</a:t>
            </a:r>
            <a:b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br>
            <a:b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br>
            <a:r>
              <a:rPr kumimoji="0" lang="es-ES" sz="1600" b="1" i="1" u="none" strike="noStrike" kern="1200" cap="all" spc="0" normalizeH="0" baseline="0" noProof="0" dirty="0">
                <a:ln>
                  <a:noFill/>
                </a:ln>
                <a:solidFill>
                  <a:srgbClr val="EBEBEB"/>
                </a:solidFill>
                <a:effectLst/>
                <a:uLnTx/>
                <a:uFillTx/>
                <a:latin typeface="Century Gothic" panose="020B0502020202020204"/>
                <a:ea typeface="+mj-ea"/>
                <a:cs typeface="+mj-cs"/>
              </a:rPr>
              <a:t>M.J. RODRIGUEZ						</a:t>
            </a:r>
            <a:r>
              <a:rPr kumimoji="0" lang="es-ES" sz="1600" b="1" i="1" u="none" strike="noStrike" kern="1200" cap="all" spc="0" normalizeH="0" baseline="0" noProof="0" dirty="0" err="1">
                <a:ln>
                  <a:noFill/>
                </a:ln>
                <a:solidFill>
                  <a:srgbClr val="EBEBEB"/>
                </a:solidFill>
                <a:effectLst/>
                <a:uLnTx/>
                <a:uFillTx/>
                <a:latin typeface="Century Gothic" panose="020B0502020202020204"/>
                <a:ea typeface="+mj-ea"/>
                <a:cs typeface="+mj-cs"/>
              </a:rPr>
              <a:t>July</a:t>
            </a:r>
            <a:r>
              <a:rPr kumimoji="0" lang="es-ES" sz="1600" b="1" i="1" u="none" strike="noStrike" kern="1200" cap="all" spc="0" normalizeH="0" baseline="0" noProof="0" dirty="0">
                <a:ln>
                  <a:noFill/>
                </a:ln>
                <a:solidFill>
                  <a:srgbClr val="EBEBEB"/>
                </a:solidFill>
                <a:effectLst/>
                <a:uLnTx/>
                <a:uFillTx/>
                <a:latin typeface="Century Gothic" panose="020B0502020202020204"/>
                <a:ea typeface="+mj-ea"/>
                <a:cs typeface="+mj-cs"/>
              </a:rPr>
              <a:t> 24, 2026    			      DIOCESE OF PALM BEACH, FLORIDA</a:t>
            </a:r>
            <a:endParaRPr lang="en-US" dirty="0"/>
          </a:p>
        </p:txBody>
      </p:sp>
      <p:sp>
        <p:nvSpPr>
          <p:cNvPr id="3" name="Content Placeholder 2">
            <a:extLst>
              <a:ext uri="{FF2B5EF4-FFF2-40B4-BE49-F238E27FC236}">
                <a16:creationId xmlns:a16="http://schemas.microsoft.com/office/drawing/2014/main" id="{A56FC4B0-BBFB-F038-7D12-76E9FC59F775}"/>
              </a:ext>
            </a:extLst>
          </p:cNvPr>
          <p:cNvSpPr>
            <a:spLocks noGrp="1"/>
          </p:cNvSpPr>
          <p:nvPr>
            <p:ph idx="1"/>
          </p:nvPr>
        </p:nvSpPr>
        <p:spPr>
          <a:xfrm>
            <a:off x="1103312" y="2052918"/>
            <a:ext cx="9055672" cy="4530762"/>
          </a:xfrm>
        </p:spPr>
        <p:txBody>
          <a:bodyPr>
            <a:normAutofit/>
          </a:bodyPr>
          <a:lstStyle/>
          <a:p>
            <a:r>
              <a:rPr lang="en-US" b="1" dirty="0"/>
              <a:t>III. RECOMMENDATIONS</a:t>
            </a:r>
          </a:p>
          <a:p>
            <a:endParaRPr lang="en-US" dirty="0"/>
          </a:p>
          <a:p>
            <a:r>
              <a:rPr lang="en-US" b="1" dirty="0"/>
              <a:t>2. Elimination of Structural Conflicts of Interest</a:t>
            </a:r>
            <a:endParaRPr lang="en-US" dirty="0"/>
          </a:p>
          <a:p>
            <a:r>
              <a:rPr lang="en-US" dirty="0"/>
              <a:t>Such a comprehensive reform must also introduce practical mechanisms capable of addressing the profound conflicts of interest that presently arise from the fact that the competent Ordinary or religious superior, while legally responsible for initiating penal proceedings on behalf of the victim whenever warranted by the preliminary investigation, frequently maintains close professional, institutional, or fraternal relationships with the alleged offender. Such circumstances inevitably threaten both the impartiality of the penal process and the professional integrity of the ecclesiastical authorities entrusted with its administration.</a:t>
            </a:r>
          </a:p>
          <a:p>
            <a:endParaRPr lang="en-US" dirty="0"/>
          </a:p>
          <a:p>
            <a:endParaRPr lang="en-US" dirty="0"/>
          </a:p>
          <a:p>
            <a:endParaRPr lang="en-US" dirty="0"/>
          </a:p>
        </p:txBody>
      </p:sp>
    </p:spTree>
    <p:extLst>
      <p:ext uri="{BB962C8B-B14F-4D97-AF65-F5344CB8AC3E}">
        <p14:creationId xmlns:p14="http://schemas.microsoft.com/office/powerpoint/2010/main" val="42408291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C352AB-8D9E-A3EB-DB52-46C357ADEC7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C4B1295-62FA-46AD-5614-20E1E8202B0F}"/>
              </a:ext>
            </a:extLst>
          </p:cNvPr>
          <p:cNvSpPr>
            <a:spLocks noGrp="1"/>
          </p:cNvSpPr>
          <p:nvPr>
            <p:ph type="title"/>
          </p:nvPr>
        </p:nvSpPr>
        <p:spPr>
          <a:xfrm>
            <a:off x="646112" y="452718"/>
            <a:ext cx="10857040" cy="1400530"/>
          </a:xfrm>
        </p:spPr>
        <p:txBody>
          <a:bodyPr/>
          <a:lstStyle/>
          <a:p>
            <a: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t>Sexual Abuse </a:t>
            </a:r>
            <a:r>
              <a:rPr kumimoji="0" lang="es-ES" sz="2000" b="1" i="0" u="none" strike="noStrike" kern="1200" cap="all" spc="0" normalizeH="0" baseline="0" noProof="0" dirty="0" err="1">
                <a:ln>
                  <a:noFill/>
                </a:ln>
                <a:solidFill>
                  <a:srgbClr val="EBEBEB"/>
                </a:solidFill>
                <a:effectLst/>
                <a:uLnTx/>
                <a:uFillTx/>
                <a:latin typeface="Century Gothic" panose="020B0502020202020204"/>
                <a:ea typeface="+mj-ea"/>
                <a:cs typeface="+mj-cs"/>
              </a:rPr>
              <a:t>Victims</a:t>
            </a:r>
            <a:br>
              <a:rPr kumimoji="0" lang="en-US" sz="2000" b="0" i="0" u="none" strike="noStrike" kern="1200" cap="none" spc="0" normalizeH="0" baseline="0" noProof="0" dirty="0">
                <a:ln>
                  <a:noFill/>
                </a:ln>
                <a:solidFill>
                  <a:srgbClr val="EBEBEB"/>
                </a:solidFill>
                <a:effectLst/>
                <a:uLnTx/>
                <a:uFillTx/>
                <a:latin typeface="Century Gothic" panose="020B0502020202020204"/>
                <a:ea typeface="+mj-ea"/>
                <a:cs typeface="+mj-cs"/>
              </a:rPr>
            </a:br>
            <a: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t>A </a:t>
            </a:r>
            <a:r>
              <a:rPr kumimoji="0" lang="es-ES" sz="2000" b="1" i="0" u="none" strike="noStrike" kern="1200" cap="all" spc="0" normalizeH="0" baseline="0" noProof="0" dirty="0" err="1">
                <a:ln>
                  <a:noFill/>
                </a:ln>
                <a:solidFill>
                  <a:srgbClr val="EBEBEB"/>
                </a:solidFill>
                <a:effectLst/>
                <a:uLnTx/>
                <a:uFillTx/>
                <a:latin typeface="Century Gothic" panose="020B0502020202020204"/>
                <a:ea typeface="+mj-ea"/>
                <a:cs typeface="+mj-cs"/>
              </a:rPr>
              <a:t>jurdicial</a:t>
            </a:r>
            <a: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t> </a:t>
            </a:r>
            <a:r>
              <a:rPr kumimoji="0" lang="es-ES" sz="2000" b="1" i="0" u="none" strike="noStrike" kern="1200" cap="all" spc="0" normalizeH="0" baseline="0" noProof="0" dirty="0" err="1">
                <a:ln>
                  <a:noFill/>
                </a:ln>
                <a:solidFill>
                  <a:srgbClr val="EBEBEB"/>
                </a:solidFill>
                <a:effectLst/>
                <a:uLnTx/>
                <a:uFillTx/>
                <a:latin typeface="Century Gothic" panose="020B0502020202020204"/>
                <a:ea typeface="+mj-ea"/>
                <a:cs typeface="+mj-cs"/>
              </a:rPr>
              <a:t>analysis</a:t>
            </a:r>
            <a: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t> </a:t>
            </a:r>
            <a:r>
              <a:rPr kumimoji="0" lang="es-ES" sz="2000" b="1" i="0" u="none" strike="noStrike" kern="1200" cap="all" spc="0" normalizeH="0" baseline="0" noProof="0" dirty="0" err="1">
                <a:ln>
                  <a:noFill/>
                </a:ln>
                <a:solidFill>
                  <a:srgbClr val="EBEBEB"/>
                </a:solidFill>
                <a:effectLst/>
                <a:uLnTx/>
                <a:uFillTx/>
                <a:latin typeface="Century Gothic" panose="020B0502020202020204"/>
                <a:ea typeface="+mj-ea"/>
                <a:cs typeface="+mj-cs"/>
              </a:rPr>
              <a:t>of</a:t>
            </a:r>
            <a: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t> </a:t>
            </a:r>
            <a:r>
              <a:rPr kumimoji="0" lang="es-ES" sz="2000" b="1" i="0" u="none" strike="noStrike" kern="1200" cap="all" spc="0" normalizeH="0" baseline="0" noProof="0" dirty="0" err="1">
                <a:ln>
                  <a:noFill/>
                </a:ln>
                <a:solidFill>
                  <a:srgbClr val="EBEBEB"/>
                </a:solidFill>
                <a:effectLst/>
                <a:uLnTx/>
                <a:uFillTx/>
                <a:latin typeface="Century Gothic" panose="020B0502020202020204"/>
                <a:ea typeface="+mj-ea"/>
                <a:cs typeface="+mj-cs"/>
              </a:rPr>
              <a:t>due</a:t>
            </a:r>
            <a: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t> </a:t>
            </a:r>
            <a:r>
              <a:rPr kumimoji="0" lang="es-ES" sz="2000" b="1" i="0" u="none" strike="noStrike" kern="1200" cap="all" spc="0" normalizeH="0" baseline="0" noProof="0" dirty="0" err="1">
                <a:ln>
                  <a:noFill/>
                </a:ln>
                <a:solidFill>
                  <a:srgbClr val="EBEBEB"/>
                </a:solidFill>
                <a:effectLst/>
                <a:uLnTx/>
                <a:uFillTx/>
                <a:latin typeface="Century Gothic" panose="020B0502020202020204"/>
                <a:ea typeface="+mj-ea"/>
                <a:cs typeface="+mj-cs"/>
              </a:rPr>
              <a:t>process</a:t>
            </a:r>
            <a: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t> in Canon Law</a:t>
            </a:r>
            <a:b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br>
            <a:b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br>
            <a:r>
              <a:rPr kumimoji="0" lang="es-ES" sz="1600" b="1" i="1" u="none" strike="noStrike" kern="1200" cap="all" spc="0" normalizeH="0" baseline="0" noProof="0" dirty="0">
                <a:ln>
                  <a:noFill/>
                </a:ln>
                <a:solidFill>
                  <a:srgbClr val="EBEBEB"/>
                </a:solidFill>
                <a:effectLst/>
                <a:uLnTx/>
                <a:uFillTx/>
                <a:latin typeface="Century Gothic" panose="020B0502020202020204"/>
                <a:ea typeface="+mj-ea"/>
                <a:cs typeface="+mj-cs"/>
              </a:rPr>
              <a:t>M.J. RODRIGUEZ						</a:t>
            </a:r>
            <a:r>
              <a:rPr kumimoji="0" lang="es-ES" sz="1600" b="1" i="1" u="none" strike="noStrike" kern="1200" cap="all" spc="0" normalizeH="0" baseline="0" noProof="0" dirty="0" err="1">
                <a:ln>
                  <a:noFill/>
                </a:ln>
                <a:solidFill>
                  <a:srgbClr val="EBEBEB"/>
                </a:solidFill>
                <a:effectLst/>
                <a:uLnTx/>
                <a:uFillTx/>
                <a:latin typeface="Century Gothic" panose="020B0502020202020204"/>
                <a:ea typeface="+mj-ea"/>
                <a:cs typeface="+mj-cs"/>
              </a:rPr>
              <a:t>July</a:t>
            </a:r>
            <a:r>
              <a:rPr kumimoji="0" lang="es-ES" sz="1600" b="1" i="1" u="none" strike="noStrike" kern="1200" cap="all" spc="0" normalizeH="0" baseline="0" noProof="0" dirty="0">
                <a:ln>
                  <a:noFill/>
                </a:ln>
                <a:solidFill>
                  <a:srgbClr val="EBEBEB"/>
                </a:solidFill>
                <a:effectLst/>
                <a:uLnTx/>
                <a:uFillTx/>
                <a:latin typeface="Century Gothic" panose="020B0502020202020204"/>
                <a:ea typeface="+mj-ea"/>
                <a:cs typeface="+mj-cs"/>
              </a:rPr>
              <a:t> 24, 2026    			      DIOCESE OF PALM BEACH, FLORIDA</a:t>
            </a:r>
            <a:endParaRPr lang="en-US" dirty="0"/>
          </a:p>
        </p:txBody>
      </p:sp>
      <p:sp>
        <p:nvSpPr>
          <p:cNvPr id="3" name="Content Placeholder 2">
            <a:extLst>
              <a:ext uri="{FF2B5EF4-FFF2-40B4-BE49-F238E27FC236}">
                <a16:creationId xmlns:a16="http://schemas.microsoft.com/office/drawing/2014/main" id="{DDDF85EC-14F5-7E8C-40B2-44C7457902F4}"/>
              </a:ext>
            </a:extLst>
          </p:cNvPr>
          <p:cNvSpPr>
            <a:spLocks noGrp="1"/>
          </p:cNvSpPr>
          <p:nvPr>
            <p:ph idx="1"/>
          </p:nvPr>
        </p:nvSpPr>
        <p:spPr>
          <a:xfrm>
            <a:off x="1103312" y="2052918"/>
            <a:ext cx="9055672" cy="4530762"/>
          </a:xfrm>
        </p:spPr>
        <p:txBody>
          <a:bodyPr>
            <a:normAutofit fontScale="77500" lnSpcReduction="20000"/>
          </a:bodyPr>
          <a:lstStyle/>
          <a:p>
            <a:r>
              <a:rPr lang="en-US" b="1" dirty="0"/>
              <a:t>III. RECOMMENDATIONS</a:t>
            </a:r>
          </a:p>
          <a:p>
            <a:endParaRPr lang="en-US" dirty="0"/>
          </a:p>
          <a:p>
            <a:r>
              <a:rPr lang="en-US" dirty="0"/>
              <a:t>Among the practical reforms deserving careful consideration are the following:</a:t>
            </a:r>
          </a:p>
          <a:p>
            <a:pPr lvl="0"/>
            <a:r>
              <a:rPr lang="en-US" dirty="0"/>
              <a:t>the reconfiguration of the </a:t>
            </a:r>
            <a:r>
              <a:rPr lang="en-US" b="1" dirty="0"/>
              <a:t>Preliminary Investigation</a:t>
            </a:r>
            <a:r>
              <a:rPr lang="en-US" dirty="0"/>
              <a:t> (</a:t>
            </a:r>
            <a:r>
              <a:rPr lang="en-US" i="1" dirty="0" err="1"/>
              <a:t>Investigatio</a:t>
            </a:r>
            <a:r>
              <a:rPr lang="en-US" i="1" dirty="0"/>
              <a:t> </a:t>
            </a:r>
            <a:r>
              <a:rPr lang="en-US" i="1" dirty="0" err="1"/>
              <a:t>Praevia</a:t>
            </a:r>
            <a:r>
              <a:rPr lang="en-US" dirty="0"/>
              <a:t>) as a mandatory procedural stage whenever any </a:t>
            </a:r>
            <a:r>
              <a:rPr lang="en-US" i="1" dirty="0"/>
              <a:t>notitia </a:t>
            </a:r>
            <a:r>
              <a:rPr lang="en-US" i="1" dirty="0" err="1"/>
              <a:t>criminis</a:t>
            </a:r>
            <a:r>
              <a:rPr lang="en-US" dirty="0"/>
              <a:t> or allegation of criminal conduct is received; </a:t>
            </a:r>
          </a:p>
          <a:p>
            <a:pPr lvl="0"/>
            <a:r>
              <a:rPr lang="en-US" dirty="0"/>
              <a:t>a redefinition of the office of the </a:t>
            </a:r>
            <a:r>
              <a:rPr lang="en-US" b="1" dirty="0"/>
              <a:t>Promoter of Justice</a:t>
            </a:r>
            <a:r>
              <a:rPr lang="en-US" dirty="0"/>
              <a:t>, granting it genuine juridical autonomy and operational independence, possibly through life tenure or even pontifical appointment; </a:t>
            </a:r>
          </a:p>
          <a:p>
            <a:pPr lvl="0"/>
            <a:r>
              <a:rPr lang="en-US" dirty="0"/>
              <a:t>the creation of a </a:t>
            </a:r>
            <a:r>
              <a:rPr lang="en-US" b="1" dirty="0"/>
              <a:t>Special Procurator </a:t>
            </a:r>
            <a:r>
              <a:rPr lang="en-US" b="1" i="1" dirty="0"/>
              <a:t>Partis </a:t>
            </a:r>
            <a:r>
              <a:rPr lang="en-US" b="1" i="1" dirty="0" err="1"/>
              <a:t>Laesae</a:t>
            </a:r>
            <a:r>
              <a:rPr lang="en-US" dirty="0"/>
              <a:t>, as proposed by Archbishop Charles Scicluna, whose exclusive responsibility would be to represent victims within canonical penal proceedings and to serve as the formal channel through which victims receive all procedural information concerning their cases. </a:t>
            </a:r>
          </a:p>
          <a:p>
            <a:r>
              <a:rPr lang="en-US" dirty="0"/>
              <a:t>Furthermore, where circumstances so warrant, the establishment of specialized canonical penal tribunals exercising national or regional jurisdiction—modeled upon France's </a:t>
            </a:r>
            <a:r>
              <a:rPr lang="en-US" i="1" dirty="0"/>
              <a:t>Tribunal </a:t>
            </a:r>
            <a:r>
              <a:rPr lang="en-US" i="1" dirty="0" err="1"/>
              <a:t>Pénal</a:t>
            </a:r>
            <a:r>
              <a:rPr lang="en-US" i="1" dirty="0"/>
              <a:t> </a:t>
            </a:r>
            <a:r>
              <a:rPr lang="en-US" i="1" dirty="0" err="1"/>
              <a:t>Canonique</a:t>
            </a:r>
            <a:r>
              <a:rPr lang="en-US" i="1" dirty="0"/>
              <a:t> National</a:t>
            </a:r>
            <a:r>
              <a:rPr lang="en-US" dirty="0"/>
              <a:t> (TPCN)—could provide an effective means of ensuring the impartiality, professional competence, and procedural rigor required for the adjudication of sexual abuse cases.</a:t>
            </a:r>
          </a:p>
          <a:p>
            <a:endParaRPr lang="en-US" dirty="0"/>
          </a:p>
          <a:p>
            <a:endParaRPr lang="en-US" dirty="0"/>
          </a:p>
          <a:p>
            <a:endParaRPr lang="en-US" dirty="0"/>
          </a:p>
        </p:txBody>
      </p:sp>
    </p:spTree>
    <p:extLst>
      <p:ext uri="{BB962C8B-B14F-4D97-AF65-F5344CB8AC3E}">
        <p14:creationId xmlns:p14="http://schemas.microsoft.com/office/powerpoint/2010/main" val="15382759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A86772-133B-235F-8E84-E0E999A0CBB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642963F-3550-FEED-4251-9981100FA105}"/>
              </a:ext>
            </a:extLst>
          </p:cNvPr>
          <p:cNvSpPr>
            <a:spLocks noGrp="1"/>
          </p:cNvSpPr>
          <p:nvPr>
            <p:ph type="title"/>
          </p:nvPr>
        </p:nvSpPr>
        <p:spPr>
          <a:xfrm>
            <a:off x="646112" y="452718"/>
            <a:ext cx="10857040" cy="1400530"/>
          </a:xfrm>
        </p:spPr>
        <p:txBody>
          <a:bodyPr/>
          <a:lstStyle/>
          <a:p>
            <a: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t>Sexual Abuse </a:t>
            </a:r>
            <a:r>
              <a:rPr kumimoji="0" lang="es-ES" sz="2000" b="1" i="0" u="none" strike="noStrike" kern="1200" cap="all" spc="0" normalizeH="0" baseline="0" noProof="0" dirty="0" err="1">
                <a:ln>
                  <a:noFill/>
                </a:ln>
                <a:solidFill>
                  <a:srgbClr val="EBEBEB"/>
                </a:solidFill>
                <a:effectLst/>
                <a:uLnTx/>
                <a:uFillTx/>
                <a:latin typeface="Century Gothic" panose="020B0502020202020204"/>
                <a:ea typeface="+mj-ea"/>
                <a:cs typeface="+mj-cs"/>
              </a:rPr>
              <a:t>Victims</a:t>
            </a:r>
            <a:br>
              <a:rPr kumimoji="0" lang="en-US" sz="2000" b="0" i="0" u="none" strike="noStrike" kern="1200" cap="none" spc="0" normalizeH="0" baseline="0" noProof="0" dirty="0">
                <a:ln>
                  <a:noFill/>
                </a:ln>
                <a:solidFill>
                  <a:srgbClr val="EBEBEB"/>
                </a:solidFill>
                <a:effectLst/>
                <a:uLnTx/>
                <a:uFillTx/>
                <a:latin typeface="Century Gothic" panose="020B0502020202020204"/>
                <a:ea typeface="+mj-ea"/>
                <a:cs typeface="+mj-cs"/>
              </a:rPr>
            </a:br>
            <a: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t>A </a:t>
            </a:r>
            <a:r>
              <a:rPr kumimoji="0" lang="es-ES" sz="2000" b="1" i="0" u="none" strike="noStrike" kern="1200" cap="all" spc="0" normalizeH="0" baseline="0" noProof="0" dirty="0" err="1">
                <a:ln>
                  <a:noFill/>
                </a:ln>
                <a:solidFill>
                  <a:srgbClr val="EBEBEB"/>
                </a:solidFill>
                <a:effectLst/>
                <a:uLnTx/>
                <a:uFillTx/>
                <a:latin typeface="Century Gothic" panose="020B0502020202020204"/>
                <a:ea typeface="+mj-ea"/>
                <a:cs typeface="+mj-cs"/>
              </a:rPr>
              <a:t>jurdicial</a:t>
            </a:r>
            <a: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t> </a:t>
            </a:r>
            <a:r>
              <a:rPr kumimoji="0" lang="es-ES" sz="2000" b="1" i="0" u="none" strike="noStrike" kern="1200" cap="all" spc="0" normalizeH="0" baseline="0" noProof="0" dirty="0" err="1">
                <a:ln>
                  <a:noFill/>
                </a:ln>
                <a:solidFill>
                  <a:srgbClr val="EBEBEB"/>
                </a:solidFill>
                <a:effectLst/>
                <a:uLnTx/>
                <a:uFillTx/>
                <a:latin typeface="Century Gothic" panose="020B0502020202020204"/>
                <a:ea typeface="+mj-ea"/>
                <a:cs typeface="+mj-cs"/>
              </a:rPr>
              <a:t>analysis</a:t>
            </a:r>
            <a: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t> </a:t>
            </a:r>
            <a:r>
              <a:rPr kumimoji="0" lang="es-ES" sz="2000" b="1" i="0" u="none" strike="noStrike" kern="1200" cap="all" spc="0" normalizeH="0" baseline="0" noProof="0" dirty="0" err="1">
                <a:ln>
                  <a:noFill/>
                </a:ln>
                <a:solidFill>
                  <a:srgbClr val="EBEBEB"/>
                </a:solidFill>
                <a:effectLst/>
                <a:uLnTx/>
                <a:uFillTx/>
                <a:latin typeface="Century Gothic" panose="020B0502020202020204"/>
                <a:ea typeface="+mj-ea"/>
                <a:cs typeface="+mj-cs"/>
              </a:rPr>
              <a:t>of</a:t>
            </a:r>
            <a: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t> </a:t>
            </a:r>
            <a:r>
              <a:rPr kumimoji="0" lang="es-ES" sz="2000" b="1" i="0" u="none" strike="noStrike" kern="1200" cap="all" spc="0" normalizeH="0" baseline="0" noProof="0" dirty="0" err="1">
                <a:ln>
                  <a:noFill/>
                </a:ln>
                <a:solidFill>
                  <a:srgbClr val="EBEBEB"/>
                </a:solidFill>
                <a:effectLst/>
                <a:uLnTx/>
                <a:uFillTx/>
                <a:latin typeface="Century Gothic" panose="020B0502020202020204"/>
                <a:ea typeface="+mj-ea"/>
                <a:cs typeface="+mj-cs"/>
              </a:rPr>
              <a:t>due</a:t>
            </a:r>
            <a: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t> </a:t>
            </a:r>
            <a:r>
              <a:rPr kumimoji="0" lang="es-ES" sz="2000" b="1" i="0" u="none" strike="noStrike" kern="1200" cap="all" spc="0" normalizeH="0" baseline="0" noProof="0" dirty="0" err="1">
                <a:ln>
                  <a:noFill/>
                </a:ln>
                <a:solidFill>
                  <a:srgbClr val="EBEBEB"/>
                </a:solidFill>
                <a:effectLst/>
                <a:uLnTx/>
                <a:uFillTx/>
                <a:latin typeface="Century Gothic" panose="020B0502020202020204"/>
                <a:ea typeface="+mj-ea"/>
                <a:cs typeface="+mj-cs"/>
              </a:rPr>
              <a:t>process</a:t>
            </a:r>
            <a: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t> in Canon Law</a:t>
            </a:r>
            <a:b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br>
            <a:b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br>
            <a:r>
              <a:rPr kumimoji="0" lang="es-ES" sz="1600" b="1" i="1" u="none" strike="noStrike" kern="1200" cap="all" spc="0" normalizeH="0" baseline="0" noProof="0" dirty="0">
                <a:ln>
                  <a:noFill/>
                </a:ln>
                <a:solidFill>
                  <a:srgbClr val="EBEBEB"/>
                </a:solidFill>
                <a:effectLst/>
                <a:uLnTx/>
                <a:uFillTx/>
                <a:latin typeface="Century Gothic" panose="020B0502020202020204"/>
                <a:ea typeface="+mj-ea"/>
                <a:cs typeface="+mj-cs"/>
              </a:rPr>
              <a:t>M.J. RODRIGUEZ						</a:t>
            </a:r>
            <a:r>
              <a:rPr kumimoji="0" lang="es-ES" sz="1600" b="1" i="1" u="none" strike="noStrike" kern="1200" cap="all" spc="0" normalizeH="0" baseline="0" noProof="0" dirty="0" err="1">
                <a:ln>
                  <a:noFill/>
                </a:ln>
                <a:solidFill>
                  <a:srgbClr val="EBEBEB"/>
                </a:solidFill>
                <a:effectLst/>
                <a:uLnTx/>
                <a:uFillTx/>
                <a:latin typeface="Century Gothic" panose="020B0502020202020204"/>
                <a:ea typeface="+mj-ea"/>
                <a:cs typeface="+mj-cs"/>
              </a:rPr>
              <a:t>July</a:t>
            </a:r>
            <a:r>
              <a:rPr kumimoji="0" lang="es-ES" sz="1600" b="1" i="1" u="none" strike="noStrike" kern="1200" cap="all" spc="0" normalizeH="0" baseline="0" noProof="0" dirty="0">
                <a:ln>
                  <a:noFill/>
                </a:ln>
                <a:solidFill>
                  <a:srgbClr val="EBEBEB"/>
                </a:solidFill>
                <a:effectLst/>
                <a:uLnTx/>
                <a:uFillTx/>
                <a:latin typeface="Century Gothic" panose="020B0502020202020204"/>
                <a:ea typeface="+mj-ea"/>
                <a:cs typeface="+mj-cs"/>
              </a:rPr>
              <a:t> 24, 2026    			      DIOCESE OF PALM BEACH, FLORIDA</a:t>
            </a:r>
            <a:endParaRPr lang="en-US" dirty="0"/>
          </a:p>
        </p:txBody>
      </p:sp>
      <p:sp>
        <p:nvSpPr>
          <p:cNvPr id="3" name="Content Placeholder 2">
            <a:extLst>
              <a:ext uri="{FF2B5EF4-FFF2-40B4-BE49-F238E27FC236}">
                <a16:creationId xmlns:a16="http://schemas.microsoft.com/office/drawing/2014/main" id="{5A79FBC6-FEF0-3043-1EDB-8DE9408DAA81}"/>
              </a:ext>
            </a:extLst>
          </p:cNvPr>
          <p:cNvSpPr>
            <a:spLocks noGrp="1"/>
          </p:cNvSpPr>
          <p:nvPr>
            <p:ph idx="1"/>
          </p:nvPr>
        </p:nvSpPr>
        <p:spPr>
          <a:xfrm>
            <a:off x="1103312" y="2052918"/>
            <a:ext cx="9055672" cy="4530762"/>
          </a:xfrm>
        </p:spPr>
        <p:txBody>
          <a:bodyPr>
            <a:normAutofit fontScale="92500" lnSpcReduction="20000"/>
          </a:bodyPr>
          <a:lstStyle/>
          <a:p>
            <a:r>
              <a:rPr lang="en-US" b="1" dirty="0"/>
              <a:t>III. RECOMMENDATIONS</a:t>
            </a:r>
          </a:p>
          <a:p>
            <a:endParaRPr lang="en-US" dirty="0"/>
          </a:p>
          <a:p>
            <a:r>
              <a:rPr lang="en-US" b="1" dirty="0"/>
              <a:t>3. Recognition of Victims' Procedural Rights</a:t>
            </a:r>
            <a:endParaRPr lang="en-US" dirty="0"/>
          </a:p>
          <a:p>
            <a:r>
              <a:rPr lang="en-US" dirty="0"/>
              <a:t>The reform of canonical procedural law should also guarantee that every alleged victim of sexual abuse enjoys the right to be kept adequately informed throughout the course of the penal proceedings relating to his or her case, as well as the right to receive comprehensive information concerning the rights available within the canonical legal system, including the rights to restitution and compensation.</a:t>
            </a:r>
          </a:p>
          <a:p>
            <a:r>
              <a:rPr lang="en-US" dirty="0"/>
              <a:t>Likewise, victims should be provided with competent canonical legal assistance free of charge, in the same manner that legal representation is afforded to accused persons, thereby ensuring the effective protection of their procedural rights. The costs associated with such canonical legal representation should be borne by the diocese or Catholic institution directly involved in, or legally responsible for, the offenses committed against the victim concerned.</a:t>
            </a:r>
          </a:p>
          <a:p>
            <a:endParaRPr lang="en-US" dirty="0"/>
          </a:p>
          <a:p>
            <a:endParaRPr lang="en-US" dirty="0"/>
          </a:p>
          <a:p>
            <a:endParaRPr lang="en-US" dirty="0"/>
          </a:p>
        </p:txBody>
      </p:sp>
    </p:spTree>
    <p:extLst>
      <p:ext uri="{BB962C8B-B14F-4D97-AF65-F5344CB8AC3E}">
        <p14:creationId xmlns:p14="http://schemas.microsoft.com/office/powerpoint/2010/main" val="76461628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91449F-F600-10AF-7A28-943D622F927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F90F959-993F-8BEC-7FA3-7F8424D4F0DB}"/>
              </a:ext>
            </a:extLst>
          </p:cNvPr>
          <p:cNvSpPr>
            <a:spLocks noGrp="1"/>
          </p:cNvSpPr>
          <p:nvPr>
            <p:ph type="title"/>
          </p:nvPr>
        </p:nvSpPr>
        <p:spPr>
          <a:xfrm>
            <a:off x="646112" y="452718"/>
            <a:ext cx="10857040" cy="1400530"/>
          </a:xfrm>
        </p:spPr>
        <p:txBody>
          <a:bodyPr/>
          <a:lstStyle/>
          <a:p>
            <a: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t>Sexual Abuse </a:t>
            </a:r>
            <a:r>
              <a:rPr kumimoji="0" lang="es-ES" sz="2000" b="1" i="0" u="none" strike="noStrike" kern="1200" cap="all" spc="0" normalizeH="0" baseline="0" noProof="0" dirty="0" err="1">
                <a:ln>
                  <a:noFill/>
                </a:ln>
                <a:solidFill>
                  <a:srgbClr val="EBEBEB"/>
                </a:solidFill>
                <a:effectLst/>
                <a:uLnTx/>
                <a:uFillTx/>
                <a:latin typeface="Century Gothic" panose="020B0502020202020204"/>
                <a:ea typeface="+mj-ea"/>
                <a:cs typeface="+mj-cs"/>
              </a:rPr>
              <a:t>Victims</a:t>
            </a:r>
            <a:br>
              <a:rPr kumimoji="0" lang="en-US" sz="2000" b="0" i="0" u="none" strike="noStrike" kern="1200" cap="none" spc="0" normalizeH="0" baseline="0" noProof="0" dirty="0">
                <a:ln>
                  <a:noFill/>
                </a:ln>
                <a:solidFill>
                  <a:srgbClr val="EBEBEB"/>
                </a:solidFill>
                <a:effectLst/>
                <a:uLnTx/>
                <a:uFillTx/>
                <a:latin typeface="Century Gothic" panose="020B0502020202020204"/>
                <a:ea typeface="+mj-ea"/>
                <a:cs typeface="+mj-cs"/>
              </a:rPr>
            </a:br>
            <a: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t>A </a:t>
            </a:r>
            <a:r>
              <a:rPr kumimoji="0" lang="es-ES" sz="2000" b="1" i="0" u="none" strike="noStrike" kern="1200" cap="all" spc="0" normalizeH="0" baseline="0" noProof="0" dirty="0" err="1">
                <a:ln>
                  <a:noFill/>
                </a:ln>
                <a:solidFill>
                  <a:srgbClr val="EBEBEB"/>
                </a:solidFill>
                <a:effectLst/>
                <a:uLnTx/>
                <a:uFillTx/>
                <a:latin typeface="Century Gothic" panose="020B0502020202020204"/>
                <a:ea typeface="+mj-ea"/>
                <a:cs typeface="+mj-cs"/>
              </a:rPr>
              <a:t>jurdicial</a:t>
            </a:r>
            <a: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t> </a:t>
            </a:r>
            <a:r>
              <a:rPr kumimoji="0" lang="es-ES" sz="2000" b="1" i="0" u="none" strike="noStrike" kern="1200" cap="all" spc="0" normalizeH="0" baseline="0" noProof="0" dirty="0" err="1">
                <a:ln>
                  <a:noFill/>
                </a:ln>
                <a:solidFill>
                  <a:srgbClr val="EBEBEB"/>
                </a:solidFill>
                <a:effectLst/>
                <a:uLnTx/>
                <a:uFillTx/>
                <a:latin typeface="Century Gothic" panose="020B0502020202020204"/>
                <a:ea typeface="+mj-ea"/>
                <a:cs typeface="+mj-cs"/>
              </a:rPr>
              <a:t>analysis</a:t>
            </a:r>
            <a: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t> </a:t>
            </a:r>
            <a:r>
              <a:rPr kumimoji="0" lang="es-ES" sz="2000" b="1" i="0" u="none" strike="noStrike" kern="1200" cap="all" spc="0" normalizeH="0" baseline="0" noProof="0" dirty="0" err="1">
                <a:ln>
                  <a:noFill/>
                </a:ln>
                <a:solidFill>
                  <a:srgbClr val="EBEBEB"/>
                </a:solidFill>
                <a:effectLst/>
                <a:uLnTx/>
                <a:uFillTx/>
                <a:latin typeface="Century Gothic" panose="020B0502020202020204"/>
                <a:ea typeface="+mj-ea"/>
                <a:cs typeface="+mj-cs"/>
              </a:rPr>
              <a:t>of</a:t>
            </a:r>
            <a: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t> </a:t>
            </a:r>
            <a:r>
              <a:rPr kumimoji="0" lang="es-ES" sz="2000" b="1" i="0" u="none" strike="noStrike" kern="1200" cap="all" spc="0" normalizeH="0" baseline="0" noProof="0" dirty="0" err="1">
                <a:ln>
                  <a:noFill/>
                </a:ln>
                <a:solidFill>
                  <a:srgbClr val="EBEBEB"/>
                </a:solidFill>
                <a:effectLst/>
                <a:uLnTx/>
                <a:uFillTx/>
                <a:latin typeface="Century Gothic" panose="020B0502020202020204"/>
                <a:ea typeface="+mj-ea"/>
                <a:cs typeface="+mj-cs"/>
              </a:rPr>
              <a:t>due</a:t>
            </a:r>
            <a: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t> </a:t>
            </a:r>
            <a:r>
              <a:rPr kumimoji="0" lang="es-ES" sz="2000" b="1" i="0" u="none" strike="noStrike" kern="1200" cap="all" spc="0" normalizeH="0" baseline="0" noProof="0" dirty="0" err="1">
                <a:ln>
                  <a:noFill/>
                </a:ln>
                <a:solidFill>
                  <a:srgbClr val="EBEBEB"/>
                </a:solidFill>
                <a:effectLst/>
                <a:uLnTx/>
                <a:uFillTx/>
                <a:latin typeface="Century Gothic" panose="020B0502020202020204"/>
                <a:ea typeface="+mj-ea"/>
                <a:cs typeface="+mj-cs"/>
              </a:rPr>
              <a:t>process</a:t>
            </a:r>
            <a: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t> in Canon Law</a:t>
            </a:r>
            <a:b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br>
            <a:b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br>
            <a:r>
              <a:rPr kumimoji="0" lang="es-ES" sz="1600" b="1" i="1" u="none" strike="noStrike" kern="1200" cap="all" spc="0" normalizeH="0" baseline="0" noProof="0" dirty="0">
                <a:ln>
                  <a:noFill/>
                </a:ln>
                <a:solidFill>
                  <a:srgbClr val="EBEBEB"/>
                </a:solidFill>
                <a:effectLst/>
                <a:uLnTx/>
                <a:uFillTx/>
                <a:latin typeface="Century Gothic" panose="020B0502020202020204"/>
                <a:ea typeface="+mj-ea"/>
                <a:cs typeface="+mj-cs"/>
              </a:rPr>
              <a:t>M.J. RODRIGUEZ						</a:t>
            </a:r>
            <a:r>
              <a:rPr kumimoji="0" lang="es-ES" sz="1600" b="1" i="1" u="none" strike="noStrike" kern="1200" cap="all" spc="0" normalizeH="0" baseline="0" noProof="0" dirty="0" err="1">
                <a:ln>
                  <a:noFill/>
                </a:ln>
                <a:solidFill>
                  <a:srgbClr val="EBEBEB"/>
                </a:solidFill>
                <a:effectLst/>
                <a:uLnTx/>
                <a:uFillTx/>
                <a:latin typeface="Century Gothic" panose="020B0502020202020204"/>
                <a:ea typeface="+mj-ea"/>
                <a:cs typeface="+mj-cs"/>
              </a:rPr>
              <a:t>July</a:t>
            </a:r>
            <a:r>
              <a:rPr kumimoji="0" lang="es-ES" sz="1600" b="1" i="1" u="none" strike="noStrike" kern="1200" cap="all" spc="0" normalizeH="0" baseline="0" noProof="0" dirty="0">
                <a:ln>
                  <a:noFill/>
                </a:ln>
                <a:solidFill>
                  <a:srgbClr val="EBEBEB"/>
                </a:solidFill>
                <a:effectLst/>
                <a:uLnTx/>
                <a:uFillTx/>
                <a:latin typeface="Century Gothic" panose="020B0502020202020204"/>
                <a:ea typeface="+mj-ea"/>
                <a:cs typeface="+mj-cs"/>
              </a:rPr>
              <a:t> 24, 2026    			      DIOCESE OF PALM BEACH, FLORIDA</a:t>
            </a:r>
            <a:endParaRPr lang="en-US" dirty="0"/>
          </a:p>
        </p:txBody>
      </p:sp>
      <p:sp>
        <p:nvSpPr>
          <p:cNvPr id="3" name="Content Placeholder 2">
            <a:extLst>
              <a:ext uri="{FF2B5EF4-FFF2-40B4-BE49-F238E27FC236}">
                <a16:creationId xmlns:a16="http://schemas.microsoft.com/office/drawing/2014/main" id="{0DA7726C-C005-8EA7-34D5-D1F8F22FB156}"/>
              </a:ext>
            </a:extLst>
          </p:cNvPr>
          <p:cNvSpPr>
            <a:spLocks noGrp="1"/>
          </p:cNvSpPr>
          <p:nvPr>
            <p:ph idx="1"/>
          </p:nvPr>
        </p:nvSpPr>
        <p:spPr>
          <a:xfrm>
            <a:off x="1103312" y="2052918"/>
            <a:ext cx="9055672" cy="4530762"/>
          </a:xfrm>
        </p:spPr>
        <p:txBody>
          <a:bodyPr>
            <a:normAutofit/>
          </a:bodyPr>
          <a:lstStyle/>
          <a:p>
            <a:r>
              <a:rPr lang="en-US" b="1" dirty="0"/>
              <a:t>III. RECOMMENDATIONS</a:t>
            </a:r>
          </a:p>
          <a:p>
            <a:endParaRPr lang="en-US" dirty="0"/>
          </a:p>
          <a:p>
            <a:r>
              <a:rPr lang="en-US" b="1" dirty="0"/>
              <a:t>4. Greater Accessibility of Canonical Jurisprudence</a:t>
            </a:r>
            <a:endParaRPr lang="en-US" dirty="0"/>
          </a:p>
          <a:p>
            <a:r>
              <a:rPr lang="en-US" dirty="0"/>
              <a:t>Canonical jurisprudence relating to cases of sexual abuse should be made significantly more accessible to canonists and other qualified scholars at every level of the Church, while fully preserving the confidentiality and privacy that must characterize proceedings involving victims of sexual abuse.</a:t>
            </a:r>
          </a:p>
          <a:p>
            <a:endParaRPr lang="en-US" dirty="0"/>
          </a:p>
          <a:p>
            <a:endParaRPr lang="en-US" dirty="0"/>
          </a:p>
          <a:p>
            <a:endParaRPr lang="en-US" dirty="0"/>
          </a:p>
        </p:txBody>
      </p:sp>
    </p:spTree>
    <p:extLst>
      <p:ext uri="{BB962C8B-B14F-4D97-AF65-F5344CB8AC3E}">
        <p14:creationId xmlns:p14="http://schemas.microsoft.com/office/powerpoint/2010/main" val="184501277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2C3C26-11D0-A85C-33CE-2CBDEAF6460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D318E46-BFB0-303E-5A34-F3AE4DBFB1C9}"/>
              </a:ext>
            </a:extLst>
          </p:cNvPr>
          <p:cNvSpPr>
            <a:spLocks noGrp="1"/>
          </p:cNvSpPr>
          <p:nvPr>
            <p:ph type="title"/>
          </p:nvPr>
        </p:nvSpPr>
        <p:spPr>
          <a:xfrm>
            <a:off x="646112" y="452718"/>
            <a:ext cx="10857040" cy="1400530"/>
          </a:xfrm>
        </p:spPr>
        <p:txBody>
          <a:bodyPr/>
          <a:lstStyle/>
          <a:p>
            <a: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t>Sexual Abuse </a:t>
            </a:r>
            <a:r>
              <a:rPr kumimoji="0" lang="es-ES" sz="2000" b="1" i="0" u="none" strike="noStrike" kern="1200" cap="all" spc="0" normalizeH="0" baseline="0" noProof="0" dirty="0" err="1">
                <a:ln>
                  <a:noFill/>
                </a:ln>
                <a:solidFill>
                  <a:srgbClr val="EBEBEB"/>
                </a:solidFill>
                <a:effectLst/>
                <a:uLnTx/>
                <a:uFillTx/>
                <a:latin typeface="Century Gothic" panose="020B0502020202020204"/>
                <a:ea typeface="+mj-ea"/>
                <a:cs typeface="+mj-cs"/>
              </a:rPr>
              <a:t>Victims</a:t>
            </a:r>
            <a:br>
              <a:rPr kumimoji="0" lang="en-US" sz="2000" b="0" i="0" u="none" strike="noStrike" kern="1200" cap="none" spc="0" normalizeH="0" baseline="0" noProof="0" dirty="0">
                <a:ln>
                  <a:noFill/>
                </a:ln>
                <a:solidFill>
                  <a:srgbClr val="EBEBEB"/>
                </a:solidFill>
                <a:effectLst/>
                <a:uLnTx/>
                <a:uFillTx/>
                <a:latin typeface="Century Gothic" panose="020B0502020202020204"/>
                <a:ea typeface="+mj-ea"/>
                <a:cs typeface="+mj-cs"/>
              </a:rPr>
            </a:br>
            <a: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t>A </a:t>
            </a:r>
            <a:r>
              <a:rPr kumimoji="0" lang="es-ES" sz="2000" b="1" i="0" u="none" strike="noStrike" kern="1200" cap="all" spc="0" normalizeH="0" baseline="0" noProof="0" dirty="0" err="1">
                <a:ln>
                  <a:noFill/>
                </a:ln>
                <a:solidFill>
                  <a:srgbClr val="EBEBEB"/>
                </a:solidFill>
                <a:effectLst/>
                <a:uLnTx/>
                <a:uFillTx/>
                <a:latin typeface="Century Gothic" panose="020B0502020202020204"/>
                <a:ea typeface="+mj-ea"/>
                <a:cs typeface="+mj-cs"/>
              </a:rPr>
              <a:t>jurdicial</a:t>
            </a:r>
            <a: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t> </a:t>
            </a:r>
            <a:r>
              <a:rPr kumimoji="0" lang="es-ES" sz="2000" b="1" i="0" u="none" strike="noStrike" kern="1200" cap="all" spc="0" normalizeH="0" baseline="0" noProof="0" dirty="0" err="1">
                <a:ln>
                  <a:noFill/>
                </a:ln>
                <a:solidFill>
                  <a:srgbClr val="EBEBEB"/>
                </a:solidFill>
                <a:effectLst/>
                <a:uLnTx/>
                <a:uFillTx/>
                <a:latin typeface="Century Gothic" panose="020B0502020202020204"/>
                <a:ea typeface="+mj-ea"/>
                <a:cs typeface="+mj-cs"/>
              </a:rPr>
              <a:t>analysis</a:t>
            </a:r>
            <a: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t> </a:t>
            </a:r>
            <a:r>
              <a:rPr kumimoji="0" lang="es-ES" sz="2000" b="1" i="0" u="none" strike="noStrike" kern="1200" cap="all" spc="0" normalizeH="0" baseline="0" noProof="0" dirty="0" err="1">
                <a:ln>
                  <a:noFill/>
                </a:ln>
                <a:solidFill>
                  <a:srgbClr val="EBEBEB"/>
                </a:solidFill>
                <a:effectLst/>
                <a:uLnTx/>
                <a:uFillTx/>
                <a:latin typeface="Century Gothic" panose="020B0502020202020204"/>
                <a:ea typeface="+mj-ea"/>
                <a:cs typeface="+mj-cs"/>
              </a:rPr>
              <a:t>of</a:t>
            </a:r>
            <a: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t> </a:t>
            </a:r>
            <a:r>
              <a:rPr kumimoji="0" lang="es-ES" sz="2000" b="1" i="0" u="none" strike="noStrike" kern="1200" cap="all" spc="0" normalizeH="0" baseline="0" noProof="0" dirty="0" err="1">
                <a:ln>
                  <a:noFill/>
                </a:ln>
                <a:solidFill>
                  <a:srgbClr val="EBEBEB"/>
                </a:solidFill>
                <a:effectLst/>
                <a:uLnTx/>
                <a:uFillTx/>
                <a:latin typeface="Century Gothic" panose="020B0502020202020204"/>
                <a:ea typeface="+mj-ea"/>
                <a:cs typeface="+mj-cs"/>
              </a:rPr>
              <a:t>due</a:t>
            </a:r>
            <a: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t> </a:t>
            </a:r>
            <a:r>
              <a:rPr kumimoji="0" lang="es-ES" sz="2000" b="1" i="0" u="none" strike="noStrike" kern="1200" cap="all" spc="0" normalizeH="0" baseline="0" noProof="0" dirty="0" err="1">
                <a:ln>
                  <a:noFill/>
                </a:ln>
                <a:solidFill>
                  <a:srgbClr val="EBEBEB"/>
                </a:solidFill>
                <a:effectLst/>
                <a:uLnTx/>
                <a:uFillTx/>
                <a:latin typeface="Century Gothic" panose="020B0502020202020204"/>
                <a:ea typeface="+mj-ea"/>
                <a:cs typeface="+mj-cs"/>
              </a:rPr>
              <a:t>process</a:t>
            </a:r>
            <a: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t> in Canon Law</a:t>
            </a:r>
            <a:b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br>
            <a:b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br>
            <a:r>
              <a:rPr kumimoji="0" lang="es-ES" sz="1600" b="1" i="1" u="none" strike="noStrike" kern="1200" cap="all" spc="0" normalizeH="0" baseline="0" noProof="0" dirty="0">
                <a:ln>
                  <a:noFill/>
                </a:ln>
                <a:solidFill>
                  <a:srgbClr val="EBEBEB"/>
                </a:solidFill>
                <a:effectLst/>
                <a:uLnTx/>
                <a:uFillTx/>
                <a:latin typeface="Century Gothic" panose="020B0502020202020204"/>
                <a:ea typeface="+mj-ea"/>
                <a:cs typeface="+mj-cs"/>
              </a:rPr>
              <a:t>M.J. RODRIGUEZ						</a:t>
            </a:r>
            <a:r>
              <a:rPr kumimoji="0" lang="es-ES" sz="1600" b="1" i="1" u="none" strike="noStrike" kern="1200" cap="all" spc="0" normalizeH="0" baseline="0" noProof="0" dirty="0" err="1">
                <a:ln>
                  <a:noFill/>
                </a:ln>
                <a:solidFill>
                  <a:srgbClr val="EBEBEB"/>
                </a:solidFill>
                <a:effectLst/>
                <a:uLnTx/>
                <a:uFillTx/>
                <a:latin typeface="Century Gothic" panose="020B0502020202020204"/>
                <a:ea typeface="+mj-ea"/>
                <a:cs typeface="+mj-cs"/>
              </a:rPr>
              <a:t>July</a:t>
            </a:r>
            <a:r>
              <a:rPr kumimoji="0" lang="es-ES" sz="1600" b="1" i="1" u="none" strike="noStrike" kern="1200" cap="all" spc="0" normalizeH="0" baseline="0" noProof="0" dirty="0">
                <a:ln>
                  <a:noFill/>
                </a:ln>
                <a:solidFill>
                  <a:srgbClr val="EBEBEB"/>
                </a:solidFill>
                <a:effectLst/>
                <a:uLnTx/>
                <a:uFillTx/>
                <a:latin typeface="Century Gothic" panose="020B0502020202020204"/>
                <a:ea typeface="+mj-ea"/>
                <a:cs typeface="+mj-cs"/>
              </a:rPr>
              <a:t> 24, 2026    			      DIOCESE OF PALM BEACH, FLORIDA</a:t>
            </a:r>
            <a:endParaRPr lang="en-US" dirty="0"/>
          </a:p>
        </p:txBody>
      </p:sp>
      <p:sp>
        <p:nvSpPr>
          <p:cNvPr id="3" name="Content Placeholder 2">
            <a:extLst>
              <a:ext uri="{FF2B5EF4-FFF2-40B4-BE49-F238E27FC236}">
                <a16:creationId xmlns:a16="http://schemas.microsoft.com/office/drawing/2014/main" id="{472D6A57-1CD8-D92B-0FC5-9D6D02018DB1}"/>
              </a:ext>
            </a:extLst>
          </p:cNvPr>
          <p:cNvSpPr>
            <a:spLocks noGrp="1"/>
          </p:cNvSpPr>
          <p:nvPr>
            <p:ph idx="1"/>
          </p:nvPr>
        </p:nvSpPr>
        <p:spPr>
          <a:xfrm>
            <a:off x="1103312" y="2052918"/>
            <a:ext cx="9055672" cy="4530762"/>
          </a:xfrm>
        </p:spPr>
        <p:txBody>
          <a:bodyPr>
            <a:normAutofit fontScale="92500" lnSpcReduction="10000"/>
          </a:bodyPr>
          <a:lstStyle/>
          <a:p>
            <a:r>
              <a:rPr lang="en-US" b="1" dirty="0"/>
              <a:t>III. RECOMMENDATIONS</a:t>
            </a:r>
          </a:p>
          <a:p>
            <a:endParaRPr lang="en-US" dirty="0"/>
          </a:p>
          <a:p>
            <a:r>
              <a:rPr lang="en-US" b="1" dirty="0"/>
              <a:t>4. Greater Accessibility of Canonical Jurisprudence</a:t>
            </a:r>
            <a:endParaRPr lang="en-US" dirty="0"/>
          </a:p>
          <a:p>
            <a:r>
              <a:rPr lang="en-US" dirty="0"/>
              <a:t>Canonical jurisprudence relating to cases of sexual abuse should be made significantly more accessible to canonists and other qualified scholars at every level of the Church, while fully preserving the confidentiality and privacy that must characterize proceedings involving victims of sexual abuse.</a:t>
            </a:r>
          </a:p>
          <a:p>
            <a:endParaRPr lang="en-US" dirty="0"/>
          </a:p>
          <a:p>
            <a:r>
              <a:rPr lang="en-US" b="1" dirty="0"/>
              <a:t>5. Mandatory Advisory Review Boards for cases involving minors, as well as for cases involving vulnerable adults and adults.</a:t>
            </a:r>
          </a:p>
          <a:p>
            <a:pPr marL="0" indent="0">
              <a:buNone/>
            </a:pPr>
            <a:endParaRPr lang="en-US" b="1" dirty="0"/>
          </a:p>
          <a:p>
            <a:r>
              <a:rPr lang="en-US" b="1" dirty="0"/>
              <a:t>6. Mandatory Victim Assistance Offices</a:t>
            </a:r>
            <a:endParaRPr lang="en-US" dirty="0"/>
          </a:p>
          <a:p>
            <a:endParaRPr lang="en-US" dirty="0"/>
          </a:p>
          <a:p>
            <a:endParaRPr lang="en-US" dirty="0"/>
          </a:p>
          <a:p>
            <a:endParaRPr lang="en-US" dirty="0"/>
          </a:p>
        </p:txBody>
      </p:sp>
    </p:spTree>
    <p:extLst>
      <p:ext uri="{BB962C8B-B14F-4D97-AF65-F5344CB8AC3E}">
        <p14:creationId xmlns:p14="http://schemas.microsoft.com/office/powerpoint/2010/main" val="369622041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7CA12B-18A9-6FAA-2918-BFACBA94E54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8F391A6-4AD3-B1A3-9834-AF714C2C1191}"/>
              </a:ext>
            </a:extLst>
          </p:cNvPr>
          <p:cNvSpPr>
            <a:spLocks noGrp="1"/>
          </p:cNvSpPr>
          <p:nvPr>
            <p:ph type="title"/>
          </p:nvPr>
        </p:nvSpPr>
        <p:spPr>
          <a:xfrm>
            <a:off x="646112" y="452718"/>
            <a:ext cx="10857040" cy="1400530"/>
          </a:xfrm>
        </p:spPr>
        <p:txBody>
          <a:bodyPr/>
          <a:lstStyle/>
          <a:p>
            <a: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t>Sexual Abuse </a:t>
            </a:r>
            <a:r>
              <a:rPr kumimoji="0" lang="es-ES" sz="2000" b="1" i="0" u="none" strike="noStrike" kern="1200" cap="all" spc="0" normalizeH="0" baseline="0" noProof="0" dirty="0" err="1">
                <a:ln>
                  <a:noFill/>
                </a:ln>
                <a:solidFill>
                  <a:srgbClr val="EBEBEB"/>
                </a:solidFill>
                <a:effectLst/>
                <a:uLnTx/>
                <a:uFillTx/>
                <a:latin typeface="Century Gothic" panose="020B0502020202020204"/>
                <a:ea typeface="+mj-ea"/>
                <a:cs typeface="+mj-cs"/>
              </a:rPr>
              <a:t>Victims</a:t>
            </a:r>
            <a:br>
              <a:rPr kumimoji="0" lang="en-US" sz="2000" b="0" i="0" u="none" strike="noStrike" kern="1200" cap="none" spc="0" normalizeH="0" baseline="0" noProof="0" dirty="0">
                <a:ln>
                  <a:noFill/>
                </a:ln>
                <a:solidFill>
                  <a:srgbClr val="EBEBEB"/>
                </a:solidFill>
                <a:effectLst/>
                <a:uLnTx/>
                <a:uFillTx/>
                <a:latin typeface="Century Gothic" panose="020B0502020202020204"/>
                <a:ea typeface="+mj-ea"/>
                <a:cs typeface="+mj-cs"/>
              </a:rPr>
            </a:br>
            <a: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t>A </a:t>
            </a:r>
            <a:r>
              <a:rPr kumimoji="0" lang="es-ES" sz="2000" b="1" i="0" u="none" strike="noStrike" kern="1200" cap="all" spc="0" normalizeH="0" baseline="0" noProof="0" dirty="0" err="1">
                <a:ln>
                  <a:noFill/>
                </a:ln>
                <a:solidFill>
                  <a:srgbClr val="EBEBEB"/>
                </a:solidFill>
                <a:effectLst/>
                <a:uLnTx/>
                <a:uFillTx/>
                <a:latin typeface="Century Gothic" panose="020B0502020202020204"/>
                <a:ea typeface="+mj-ea"/>
                <a:cs typeface="+mj-cs"/>
              </a:rPr>
              <a:t>jurdicial</a:t>
            </a:r>
            <a: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t> </a:t>
            </a:r>
            <a:r>
              <a:rPr kumimoji="0" lang="es-ES" sz="2000" b="1" i="0" u="none" strike="noStrike" kern="1200" cap="all" spc="0" normalizeH="0" baseline="0" noProof="0" dirty="0" err="1">
                <a:ln>
                  <a:noFill/>
                </a:ln>
                <a:solidFill>
                  <a:srgbClr val="EBEBEB"/>
                </a:solidFill>
                <a:effectLst/>
                <a:uLnTx/>
                <a:uFillTx/>
                <a:latin typeface="Century Gothic" panose="020B0502020202020204"/>
                <a:ea typeface="+mj-ea"/>
                <a:cs typeface="+mj-cs"/>
              </a:rPr>
              <a:t>analysis</a:t>
            </a:r>
            <a: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t> </a:t>
            </a:r>
            <a:r>
              <a:rPr kumimoji="0" lang="es-ES" sz="2000" b="1" i="0" u="none" strike="noStrike" kern="1200" cap="all" spc="0" normalizeH="0" baseline="0" noProof="0" dirty="0" err="1">
                <a:ln>
                  <a:noFill/>
                </a:ln>
                <a:solidFill>
                  <a:srgbClr val="EBEBEB"/>
                </a:solidFill>
                <a:effectLst/>
                <a:uLnTx/>
                <a:uFillTx/>
                <a:latin typeface="Century Gothic" panose="020B0502020202020204"/>
                <a:ea typeface="+mj-ea"/>
                <a:cs typeface="+mj-cs"/>
              </a:rPr>
              <a:t>of</a:t>
            </a:r>
            <a: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t> </a:t>
            </a:r>
            <a:r>
              <a:rPr kumimoji="0" lang="es-ES" sz="2000" b="1" i="0" u="none" strike="noStrike" kern="1200" cap="all" spc="0" normalizeH="0" baseline="0" noProof="0" dirty="0" err="1">
                <a:ln>
                  <a:noFill/>
                </a:ln>
                <a:solidFill>
                  <a:srgbClr val="EBEBEB"/>
                </a:solidFill>
                <a:effectLst/>
                <a:uLnTx/>
                <a:uFillTx/>
                <a:latin typeface="Century Gothic" panose="020B0502020202020204"/>
                <a:ea typeface="+mj-ea"/>
                <a:cs typeface="+mj-cs"/>
              </a:rPr>
              <a:t>due</a:t>
            </a:r>
            <a: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t> </a:t>
            </a:r>
            <a:r>
              <a:rPr kumimoji="0" lang="es-ES" sz="2000" b="1" i="0" u="none" strike="noStrike" kern="1200" cap="all" spc="0" normalizeH="0" baseline="0" noProof="0" dirty="0" err="1">
                <a:ln>
                  <a:noFill/>
                </a:ln>
                <a:solidFill>
                  <a:srgbClr val="EBEBEB"/>
                </a:solidFill>
                <a:effectLst/>
                <a:uLnTx/>
                <a:uFillTx/>
                <a:latin typeface="Century Gothic" panose="020B0502020202020204"/>
                <a:ea typeface="+mj-ea"/>
                <a:cs typeface="+mj-cs"/>
              </a:rPr>
              <a:t>process</a:t>
            </a:r>
            <a: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t> in Canon Law</a:t>
            </a:r>
            <a:b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br>
            <a:br>
              <a:rPr kumimoji="0" lang="es-ES" sz="2000" b="1" i="0" u="none" strike="noStrike" kern="1200" cap="all" spc="0" normalizeH="0" baseline="0" noProof="0" dirty="0">
                <a:ln>
                  <a:noFill/>
                </a:ln>
                <a:solidFill>
                  <a:srgbClr val="EBEBEB"/>
                </a:solidFill>
                <a:effectLst/>
                <a:uLnTx/>
                <a:uFillTx/>
                <a:latin typeface="Century Gothic" panose="020B0502020202020204"/>
                <a:ea typeface="+mj-ea"/>
                <a:cs typeface="+mj-cs"/>
              </a:rPr>
            </a:br>
            <a:r>
              <a:rPr kumimoji="0" lang="es-ES" sz="1600" b="1" i="1" u="none" strike="noStrike" kern="1200" cap="all" spc="0" normalizeH="0" baseline="0" noProof="0" dirty="0">
                <a:ln>
                  <a:noFill/>
                </a:ln>
                <a:solidFill>
                  <a:srgbClr val="EBEBEB"/>
                </a:solidFill>
                <a:effectLst/>
                <a:uLnTx/>
                <a:uFillTx/>
                <a:latin typeface="Century Gothic" panose="020B0502020202020204"/>
                <a:ea typeface="+mj-ea"/>
                <a:cs typeface="+mj-cs"/>
              </a:rPr>
              <a:t>M.J. RODRIGUEZ						</a:t>
            </a:r>
            <a:r>
              <a:rPr kumimoji="0" lang="es-ES" sz="1600" b="1" i="1" u="none" strike="noStrike" kern="1200" cap="all" spc="0" normalizeH="0" baseline="0" noProof="0" dirty="0" err="1">
                <a:ln>
                  <a:noFill/>
                </a:ln>
                <a:solidFill>
                  <a:srgbClr val="EBEBEB"/>
                </a:solidFill>
                <a:effectLst/>
                <a:uLnTx/>
                <a:uFillTx/>
                <a:latin typeface="Century Gothic" panose="020B0502020202020204"/>
                <a:ea typeface="+mj-ea"/>
                <a:cs typeface="+mj-cs"/>
              </a:rPr>
              <a:t>July</a:t>
            </a:r>
            <a:r>
              <a:rPr kumimoji="0" lang="es-ES" sz="1600" b="1" i="1" u="none" strike="noStrike" kern="1200" cap="all" spc="0" normalizeH="0" baseline="0" noProof="0" dirty="0">
                <a:ln>
                  <a:noFill/>
                </a:ln>
                <a:solidFill>
                  <a:srgbClr val="EBEBEB"/>
                </a:solidFill>
                <a:effectLst/>
                <a:uLnTx/>
                <a:uFillTx/>
                <a:latin typeface="Century Gothic" panose="020B0502020202020204"/>
                <a:ea typeface="+mj-ea"/>
                <a:cs typeface="+mj-cs"/>
              </a:rPr>
              <a:t> 24, 2026    			      DIOCESE OF PALM BEACH, FLORIDA</a:t>
            </a:r>
            <a:endParaRPr lang="en-US" dirty="0"/>
          </a:p>
        </p:txBody>
      </p:sp>
      <p:sp>
        <p:nvSpPr>
          <p:cNvPr id="3" name="Content Placeholder 2">
            <a:extLst>
              <a:ext uri="{FF2B5EF4-FFF2-40B4-BE49-F238E27FC236}">
                <a16:creationId xmlns:a16="http://schemas.microsoft.com/office/drawing/2014/main" id="{2D554D80-2A03-BFFB-7F1A-68C9F2395184}"/>
              </a:ext>
            </a:extLst>
          </p:cNvPr>
          <p:cNvSpPr>
            <a:spLocks noGrp="1"/>
          </p:cNvSpPr>
          <p:nvPr>
            <p:ph idx="1"/>
          </p:nvPr>
        </p:nvSpPr>
        <p:spPr>
          <a:xfrm>
            <a:off x="1103312" y="2052918"/>
            <a:ext cx="9055672" cy="4530762"/>
          </a:xfrm>
        </p:spPr>
        <p:txBody>
          <a:bodyPr>
            <a:normAutofit/>
          </a:bodyPr>
          <a:lstStyle/>
          <a:p>
            <a:r>
              <a:rPr lang="en-US" b="1" dirty="0"/>
              <a:t>IV. ACKNOWLEDGMENTS</a:t>
            </a:r>
          </a:p>
          <a:p>
            <a:endParaRPr lang="en-US" b="1" dirty="0"/>
          </a:p>
          <a:p>
            <a:endParaRPr lang="en-US" dirty="0"/>
          </a:p>
          <a:p>
            <a:r>
              <a:rPr lang="en-US" sz="9600" b="1" dirty="0">
                <a:solidFill>
                  <a:srgbClr val="FFC000"/>
                </a:solidFill>
              </a:rPr>
              <a:t>THANK YOU!</a:t>
            </a:r>
          </a:p>
          <a:p>
            <a:endParaRPr lang="en-US" dirty="0"/>
          </a:p>
          <a:p>
            <a:endParaRPr lang="en-US" dirty="0"/>
          </a:p>
        </p:txBody>
      </p:sp>
    </p:spTree>
    <p:extLst>
      <p:ext uri="{BB962C8B-B14F-4D97-AF65-F5344CB8AC3E}">
        <p14:creationId xmlns:p14="http://schemas.microsoft.com/office/powerpoint/2010/main" val="211675865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000">
        <p15:prstTrans prst="curtains"/>
      </p:transition>
    </mc:Choice>
    <mc:Fallback>
      <p:transition spd="slow">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0E5580"/>
      </a:dk2>
      <a:lt2>
        <a:srgbClr val="EBEBEB"/>
      </a:lt2>
      <a:accent1>
        <a:srgbClr val="ACD433"/>
      </a:accent1>
      <a:accent2>
        <a:srgbClr val="E6C133"/>
      </a:accent2>
      <a:accent3>
        <a:srgbClr val="EF7A24"/>
      </a:accent3>
      <a:accent4>
        <a:srgbClr val="5AA0F5"/>
      </a:accent4>
      <a:accent5>
        <a:srgbClr val="75CEEC"/>
      </a:accent5>
      <a:accent6>
        <a:srgbClr val="65D6A0"/>
      </a:accent6>
      <a:hlink>
        <a:srgbClr val="C4E46E"/>
      </a:hlink>
      <a:folHlink>
        <a:srgbClr val="BDE0F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2000"/>
                <a:hueMod val="96000"/>
                <a:satMod val="128000"/>
                <a:lumMod val="114000"/>
              </a:schemeClr>
            </a:gs>
            <a:gs pos="100000">
              <a:schemeClr val="phClr">
                <a:shade val="62000"/>
                <a:hueMod val="100000"/>
                <a:satMod val="134000"/>
                <a:lumMod val="56000"/>
              </a:schemeClr>
            </a:gs>
          </a:gsLst>
          <a:path path="circle">
            <a:fillToRect l="45000" t="65000" r="125000" b="100000"/>
          </a:path>
        </a:gradFill>
        <a:blipFill rotWithShape="1">
          <a:blip xmlns:r="http://schemas.openxmlformats.org/officeDocument/2006/relationships" r:embed="rId1">
            <a:duotone>
              <a:schemeClr val="phClr">
                <a:shade val="62000"/>
                <a:hueMod val="108000"/>
                <a:satMod val="164000"/>
                <a:lumMod val="69000"/>
              </a:schemeClr>
              <a:schemeClr val="phClr">
                <a:tint val="96000"/>
                <a:hueMod val="90000"/>
                <a:satMod val="130000"/>
                <a:lumMod val="134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BACC050B-8757-4460-95D8-E37B46A6B421}"/>
    </a:ext>
  </a:extLst>
</a:theme>
</file>

<file path=docProps/app.xml><?xml version="1.0" encoding="utf-8"?>
<Properties xmlns="http://schemas.openxmlformats.org/officeDocument/2006/extended-properties" xmlns:vt="http://schemas.openxmlformats.org/officeDocument/2006/docPropsVTypes">
  <Template>Ion</Template>
  <TotalTime>38</TotalTime>
  <Words>2656</Words>
  <Application>Microsoft Office PowerPoint</Application>
  <PresentationFormat>Widescreen</PresentationFormat>
  <Paragraphs>111</Paragraphs>
  <Slides>16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16</vt:i4>
      </vt:variant>
    </vt:vector>
  </HeadingPairs>
  <TitlesOfParts>
    <vt:vector size="20" baseType="lpstr">
      <vt:lpstr>Arial</vt:lpstr>
      <vt:lpstr>Century Gothic</vt:lpstr>
      <vt:lpstr>Wingdings 3</vt:lpstr>
      <vt:lpstr>Ion</vt:lpstr>
      <vt:lpstr>Sexual Abuse Victims A jurdicial analysis of due process in Canon Law </vt:lpstr>
      <vt:lpstr>Sexual Abuse Victims A jurdicial analysis of due process in Canon Law  M.J. RODRIGUEZ      July 24, 2026             DIOCESE OF PALM BEACH, FLORIDA</vt:lpstr>
      <vt:lpstr>Sexual Abuse Victims A jurdicial analysis of due process in Canon Law  M.J. RODRIGUEZ      July 24, 2026             DIOCESE OF PALM BEACH, FLORIDA</vt:lpstr>
      <vt:lpstr>Sexual Abuse Victims A jurdicial analysis of due process in Canon Law  M.J. RODRIGUEZ      July 24, 2026             DIOCESE OF PALM BEACH, FLORIDA</vt:lpstr>
      <vt:lpstr>Sexual Abuse Victims A jurdicial analysis of due process in Canon Law  M.J. RODRIGUEZ      July 24, 2026             DIOCESE OF PALM BEACH, FLORIDA</vt:lpstr>
      <vt:lpstr>Sexual Abuse Victims A jurdicial analysis of due process in Canon Law  M.J. RODRIGUEZ      July 24, 2026             DIOCESE OF PALM BEACH, FLORIDA</vt:lpstr>
      <vt:lpstr>Sexual Abuse Victims A jurdicial analysis of due process in Canon Law  M.J. RODRIGUEZ      July 24, 2026             DIOCESE OF PALM BEACH, FLORIDA</vt:lpstr>
      <vt:lpstr>Sexual Abuse Victims A jurdicial analysis of due process in Canon Law  M.J. RODRIGUEZ      July 24, 2026             DIOCESE OF PALM BEACH, FLORIDA</vt:lpstr>
      <vt:lpstr>Sexual Abuse Victims A jurdicial analysis of due process in Canon Law  M.J. RODRIGUEZ      July 24, 2026             DIOCESE OF PALM BEACH, FLORIDA</vt:lpstr>
      <vt:lpstr>Sexual Abuse Victims A jurdicial analysis of due process in Canon Law  M.J. RODRIGUEZ      July 24, 2026             DIOCESE OF PALM BEACH, FLORIDA</vt:lpstr>
      <vt:lpstr>Sexual Abuse Victims A jurdicial analysis of due process in Canon Law  M.J. RODRIGUEZ      July 24, 2026             DIOCESE OF PALM BEACH, FLORIDA</vt:lpstr>
      <vt:lpstr>Sexual Abuse Victims A jurdicial analysis of due process in Canon Law  M.J. RODRIGUEZ      July 24, 2026             DIOCESE OF PALM BEACH, FLORIDA</vt:lpstr>
      <vt:lpstr>Sexual Abuse Victims A jurdicial analysis of due process in Canon Law  M.J. RODRIGUEZ      July 24, 2026             DIOCESE OF PALM BEACH, FLORIDA</vt:lpstr>
      <vt:lpstr>Sexual Abuse Victims A jurdicial analysis of due process in Canon Law  M.J. RODRIGUEZ      July 24, 2026             DIOCESE OF PALM BEACH, FLORIDA</vt:lpstr>
      <vt:lpstr>Sexual Abuse Victims A jurdicial analysis of due process in Canon Law  M.J. RODRIGUEZ      July 24, 2026             DIOCESE OF PALM BEACH, FLORIDA</vt:lpstr>
      <vt:lpstr>Sexual Abuse Victims A jurdicial analysis of due process in Canon Law  M.J. RODRIGUEZ      July 24, 2026             DIOCESE OF PALM BEACH, FLORIDA</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Most Reverend Manuel de Jesús Rodríguez</dc:creator>
  <cp:lastModifiedBy>Most Reverend Manuel de Jesús Rodríguez</cp:lastModifiedBy>
  <cp:revision>1</cp:revision>
  <dcterms:created xsi:type="dcterms:W3CDTF">2026-07-24T12:49:59Z</dcterms:created>
  <dcterms:modified xsi:type="dcterms:W3CDTF">2026-07-24T13:28:31Z</dcterms:modified>
</cp:coreProperties>
</file>