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5" r:id="rId4"/>
  </p:sldMasterIdLst>
  <p:notesMasterIdLst>
    <p:notesMasterId r:id="rId74"/>
  </p:notesMasterIdLst>
  <p:handoutMasterIdLst>
    <p:handoutMasterId r:id="rId75"/>
  </p:handoutMasterIdLst>
  <p:sldIdLst>
    <p:sldId id="352" r:id="rId5"/>
    <p:sldId id="272" r:id="rId6"/>
    <p:sldId id="355" r:id="rId7"/>
    <p:sldId id="273" r:id="rId8"/>
    <p:sldId id="354" r:id="rId9"/>
    <p:sldId id="327" r:id="rId10"/>
    <p:sldId id="356" r:id="rId11"/>
    <p:sldId id="275" r:id="rId12"/>
    <p:sldId id="357" r:id="rId13"/>
    <p:sldId id="277" r:id="rId14"/>
    <p:sldId id="271" r:id="rId15"/>
    <p:sldId id="358" r:id="rId16"/>
    <p:sldId id="379" r:id="rId17"/>
    <p:sldId id="360" r:id="rId18"/>
    <p:sldId id="280" r:id="rId19"/>
    <p:sldId id="359" r:id="rId20"/>
    <p:sldId id="362" r:id="rId21"/>
    <p:sldId id="305" r:id="rId22"/>
    <p:sldId id="371" r:id="rId23"/>
    <p:sldId id="351" r:id="rId24"/>
    <p:sldId id="361" r:id="rId25"/>
    <p:sldId id="363" r:id="rId26"/>
    <p:sldId id="301" r:id="rId27"/>
    <p:sldId id="310" r:id="rId28"/>
    <p:sldId id="302" r:id="rId29"/>
    <p:sldId id="380" r:id="rId30"/>
    <p:sldId id="314" r:id="rId31"/>
    <p:sldId id="315" r:id="rId32"/>
    <p:sldId id="316" r:id="rId33"/>
    <p:sldId id="322" r:id="rId34"/>
    <p:sldId id="323" r:id="rId35"/>
    <p:sldId id="325" r:id="rId36"/>
    <p:sldId id="318" r:id="rId37"/>
    <p:sldId id="317" r:id="rId38"/>
    <p:sldId id="319" r:id="rId39"/>
    <p:sldId id="320" r:id="rId40"/>
    <p:sldId id="321" r:id="rId41"/>
    <p:sldId id="324" r:id="rId42"/>
    <p:sldId id="326" r:id="rId43"/>
    <p:sldId id="381" r:id="rId44"/>
    <p:sldId id="330" r:id="rId45"/>
    <p:sldId id="331" r:id="rId46"/>
    <p:sldId id="332" r:id="rId47"/>
    <p:sldId id="344" r:id="rId48"/>
    <p:sldId id="364" r:id="rId49"/>
    <p:sldId id="365" r:id="rId50"/>
    <p:sldId id="367" r:id="rId51"/>
    <p:sldId id="337" r:id="rId52"/>
    <p:sldId id="369" r:id="rId53"/>
    <p:sldId id="345" r:id="rId54"/>
    <p:sldId id="340" r:id="rId55"/>
    <p:sldId id="372" r:id="rId56"/>
    <p:sldId id="342" r:id="rId57"/>
    <p:sldId id="374" r:id="rId58"/>
    <p:sldId id="382" r:id="rId59"/>
    <p:sldId id="303" r:id="rId60"/>
    <p:sldId id="346" r:id="rId61"/>
    <p:sldId id="347" r:id="rId62"/>
    <p:sldId id="348" r:id="rId63"/>
    <p:sldId id="349" r:id="rId64"/>
    <p:sldId id="378" r:id="rId65"/>
    <p:sldId id="311" r:id="rId66"/>
    <p:sldId id="282" r:id="rId67"/>
    <p:sldId id="384" r:id="rId68"/>
    <p:sldId id="376" r:id="rId69"/>
    <p:sldId id="383" r:id="rId70"/>
    <p:sldId id="377" r:id="rId71"/>
    <p:sldId id="350" r:id="rId72"/>
    <p:sldId id="307"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F9"/>
    <a:srgbClr val="3D7378"/>
    <a:srgbClr val="005A89"/>
    <a:srgbClr val="2DA1AB"/>
    <a:srgbClr val="5BA2D5"/>
    <a:srgbClr val="0799D2"/>
    <a:srgbClr val="AED1E9"/>
    <a:srgbClr val="BDA07D"/>
    <a:srgbClr val="4BBAE7"/>
    <a:srgbClr val="65BEE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5226" autoAdjust="0"/>
  </p:normalViewPr>
  <p:slideViewPr>
    <p:cSldViewPr snapToGrid="0">
      <p:cViewPr varScale="1">
        <p:scale>
          <a:sx n="82" d="100"/>
          <a:sy n="82" d="100"/>
        </p:scale>
        <p:origin x="72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5DB1DE-2CC9-4457-9615-829F003C1B9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BDFA019-35B7-46D3-865F-FA52363EC319}">
      <dgm:prSet/>
      <dgm:spPr/>
      <dgm:t>
        <a:bodyPr/>
        <a:lstStyle/>
        <a:p>
          <a:pPr>
            <a:lnSpc>
              <a:spcPct val="100000"/>
            </a:lnSpc>
            <a:defRPr cap="all"/>
          </a:pPr>
          <a:r>
            <a:rPr lang="en-US" b="1" dirty="0">
              <a:solidFill>
                <a:schemeClr val="tx1"/>
              </a:solidFill>
            </a:rPr>
            <a:t>Jennifer Trefelner APR, CPRC</a:t>
          </a:r>
          <a:r>
            <a:rPr lang="en-US" dirty="0">
              <a:solidFill>
                <a:schemeClr val="tx1"/>
              </a:solidFill>
            </a:rPr>
            <a:t>, </a:t>
          </a:r>
        </a:p>
        <a:p>
          <a:pPr>
            <a:lnSpc>
              <a:spcPct val="100000"/>
            </a:lnSpc>
            <a:defRPr cap="all"/>
          </a:pPr>
          <a:r>
            <a:rPr lang="en-US" dirty="0">
              <a:solidFill>
                <a:schemeClr val="tx1"/>
              </a:solidFill>
            </a:rPr>
            <a:t>Director of Communications and Development</a:t>
          </a:r>
        </a:p>
      </dgm:t>
    </dgm:pt>
    <dgm:pt modelId="{883276A6-B14F-4829-ACEF-F0BC3736E4DD}" type="parTrans" cxnId="{025A125E-987C-4230-BAE4-1F979DB40A6E}">
      <dgm:prSet/>
      <dgm:spPr/>
      <dgm:t>
        <a:bodyPr/>
        <a:lstStyle/>
        <a:p>
          <a:endParaRPr lang="en-US">
            <a:solidFill>
              <a:schemeClr val="tx1"/>
            </a:solidFill>
          </a:endParaRPr>
        </a:p>
      </dgm:t>
    </dgm:pt>
    <dgm:pt modelId="{950EEF9E-833C-4CD7-A1A2-35353376F7AC}" type="sibTrans" cxnId="{025A125E-987C-4230-BAE4-1F979DB40A6E}">
      <dgm:prSet/>
      <dgm:spPr/>
      <dgm:t>
        <a:bodyPr/>
        <a:lstStyle/>
        <a:p>
          <a:endParaRPr lang="en-US">
            <a:solidFill>
              <a:schemeClr val="tx1"/>
            </a:solidFill>
          </a:endParaRPr>
        </a:p>
      </dgm:t>
    </dgm:pt>
    <dgm:pt modelId="{370D4073-299E-4EA2-8A00-6924B6280B68}">
      <dgm:prSet/>
      <dgm:spPr/>
      <dgm:t>
        <a:bodyPr/>
        <a:lstStyle/>
        <a:p>
          <a:pPr>
            <a:lnSpc>
              <a:spcPct val="100000"/>
            </a:lnSpc>
            <a:defRPr cap="all"/>
          </a:pPr>
          <a:r>
            <a:rPr lang="en-US" b="1" dirty="0">
              <a:solidFill>
                <a:schemeClr val="tx1"/>
              </a:solidFill>
            </a:rPr>
            <a:t>Vito Gendusa</a:t>
          </a:r>
          <a:r>
            <a:rPr lang="en-US" dirty="0">
              <a:solidFill>
                <a:schemeClr val="tx1"/>
              </a:solidFill>
            </a:rPr>
            <a:t>, </a:t>
          </a:r>
        </a:p>
        <a:p>
          <a:pPr>
            <a:lnSpc>
              <a:spcPct val="100000"/>
            </a:lnSpc>
            <a:defRPr cap="all"/>
          </a:pPr>
          <a:r>
            <a:rPr lang="en-US" dirty="0">
              <a:solidFill>
                <a:schemeClr val="tx1"/>
              </a:solidFill>
            </a:rPr>
            <a:t>CFO </a:t>
          </a:r>
        </a:p>
        <a:p>
          <a:pPr>
            <a:lnSpc>
              <a:spcPct val="100000"/>
            </a:lnSpc>
            <a:defRPr cap="all"/>
          </a:pPr>
          <a:r>
            <a:rPr lang="en-US" dirty="0">
              <a:solidFill>
                <a:schemeClr val="tx1"/>
              </a:solidFill>
            </a:rPr>
            <a:t>Diocese of Palm Beach </a:t>
          </a:r>
        </a:p>
      </dgm:t>
    </dgm:pt>
    <dgm:pt modelId="{F11E457F-8F55-4AD8-AF1C-AA08212A0CB9}" type="parTrans" cxnId="{47B34E60-620A-4A5F-821F-DF955F4529C7}">
      <dgm:prSet/>
      <dgm:spPr/>
      <dgm:t>
        <a:bodyPr/>
        <a:lstStyle/>
        <a:p>
          <a:endParaRPr lang="en-US">
            <a:solidFill>
              <a:schemeClr val="tx1"/>
            </a:solidFill>
          </a:endParaRPr>
        </a:p>
      </dgm:t>
    </dgm:pt>
    <dgm:pt modelId="{36692823-F817-4F9A-837A-19DC77E5CE6B}" type="sibTrans" cxnId="{47B34E60-620A-4A5F-821F-DF955F4529C7}">
      <dgm:prSet/>
      <dgm:spPr/>
      <dgm:t>
        <a:bodyPr/>
        <a:lstStyle/>
        <a:p>
          <a:endParaRPr lang="en-US">
            <a:solidFill>
              <a:schemeClr val="tx1"/>
            </a:solidFill>
          </a:endParaRPr>
        </a:p>
      </dgm:t>
    </dgm:pt>
    <dgm:pt modelId="{A0B513CA-25AB-43C0-B5D6-FCE46F022960}">
      <dgm:prSet/>
      <dgm:spPr/>
      <dgm:t>
        <a:bodyPr/>
        <a:lstStyle/>
        <a:p>
          <a:pPr>
            <a:lnSpc>
              <a:spcPct val="100000"/>
            </a:lnSpc>
            <a:defRPr cap="all"/>
          </a:pPr>
          <a:r>
            <a:rPr lang="en-US" b="1" dirty="0">
              <a:solidFill>
                <a:schemeClr val="tx1"/>
              </a:solidFill>
            </a:rPr>
            <a:t>Merlys Bolduc</a:t>
          </a:r>
          <a:r>
            <a:rPr lang="en-US" dirty="0">
              <a:solidFill>
                <a:schemeClr val="tx1"/>
              </a:solidFill>
            </a:rPr>
            <a:t>, </a:t>
          </a:r>
        </a:p>
        <a:p>
          <a:pPr>
            <a:lnSpc>
              <a:spcPct val="100000"/>
            </a:lnSpc>
            <a:defRPr cap="all"/>
          </a:pPr>
          <a:r>
            <a:rPr lang="en-US" dirty="0">
              <a:solidFill>
                <a:schemeClr val="tx1"/>
              </a:solidFill>
            </a:rPr>
            <a:t>Development and Lumen Christi Coordinator</a:t>
          </a:r>
        </a:p>
      </dgm:t>
    </dgm:pt>
    <dgm:pt modelId="{63438AC4-C148-44AE-A034-C418B10E0686}" type="parTrans" cxnId="{31F5465B-EB1C-4A5C-A46B-F5B439FFE1EF}">
      <dgm:prSet/>
      <dgm:spPr/>
      <dgm:t>
        <a:bodyPr/>
        <a:lstStyle/>
        <a:p>
          <a:endParaRPr lang="en-US">
            <a:solidFill>
              <a:schemeClr val="tx1"/>
            </a:solidFill>
          </a:endParaRPr>
        </a:p>
      </dgm:t>
    </dgm:pt>
    <dgm:pt modelId="{E76EFC04-0EBF-4833-9664-E81BDD7B19E6}" type="sibTrans" cxnId="{31F5465B-EB1C-4A5C-A46B-F5B439FFE1EF}">
      <dgm:prSet/>
      <dgm:spPr/>
      <dgm:t>
        <a:bodyPr/>
        <a:lstStyle/>
        <a:p>
          <a:endParaRPr lang="en-US">
            <a:solidFill>
              <a:schemeClr val="tx1"/>
            </a:solidFill>
          </a:endParaRPr>
        </a:p>
      </dgm:t>
    </dgm:pt>
    <dgm:pt modelId="{2918705E-DD93-49CE-8A03-053019CA421C}">
      <dgm:prSet/>
      <dgm:spPr/>
      <dgm:t>
        <a:bodyPr/>
        <a:lstStyle/>
        <a:p>
          <a:pPr>
            <a:lnSpc>
              <a:spcPct val="100000"/>
            </a:lnSpc>
            <a:defRPr cap="all"/>
          </a:pPr>
          <a:r>
            <a:rPr lang="en-US" b="1" dirty="0">
              <a:solidFill>
                <a:schemeClr val="tx1"/>
              </a:solidFill>
            </a:rPr>
            <a:t>Floricela Miguel-Roblero</a:t>
          </a:r>
          <a:r>
            <a:rPr lang="en-US" dirty="0">
              <a:solidFill>
                <a:schemeClr val="tx1"/>
              </a:solidFill>
            </a:rPr>
            <a:t>,</a:t>
          </a:r>
          <a:r>
            <a:rPr lang="en-US" b="1" dirty="0">
              <a:solidFill>
                <a:schemeClr val="tx1"/>
              </a:solidFill>
            </a:rPr>
            <a:t> </a:t>
          </a:r>
          <a:r>
            <a:rPr lang="en-US" dirty="0">
              <a:solidFill>
                <a:schemeClr val="tx1"/>
              </a:solidFill>
            </a:rPr>
            <a:t>Donation Processing Specialist </a:t>
          </a:r>
        </a:p>
        <a:p>
          <a:pPr>
            <a:lnSpc>
              <a:spcPct val="100000"/>
            </a:lnSpc>
            <a:defRPr cap="all"/>
          </a:pPr>
          <a:r>
            <a:rPr lang="en-US" dirty="0">
              <a:solidFill>
                <a:schemeClr val="tx1"/>
              </a:solidFill>
            </a:rPr>
            <a:t>(Online Donations, Credit Cards, Direct Debit / Bank Authorization, AUTO CHECKS)</a:t>
          </a:r>
        </a:p>
      </dgm:t>
    </dgm:pt>
    <dgm:pt modelId="{DA1CF606-23A9-4404-9568-C60169D33D3E}" type="parTrans" cxnId="{D66A4457-A30E-4BB8-BF84-FB712186BC50}">
      <dgm:prSet/>
      <dgm:spPr/>
      <dgm:t>
        <a:bodyPr/>
        <a:lstStyle/>
        <a:p>
          <a:endParaRPr lang="en-US">
            <a:solidFill>
              <a:schemeClr val="tx1"/>
            </a:solidFill>
          </a:endParaRPr>
        </a:p>
      </dgm:t>
    </dgm:pt>
    <dgm:pt modelId="{9C0BC0FA-4292-46D3-8BEC-BFDAFE6B794D}" type="sibTrans" cxnId="{D66A4457-A30E-4BB8-BF84-FB712186BC50}">
      <dgm:prSet/>
      <dgm:spPr/>
      <dgm:t>
        <a:bodyPr/>
        <a:lstStyle/>
        <a:p>
          <a:endParaRPr lang="en-US">
            <a:solidFill>
              <a:schemeClr val="tx1"/>
            </a:solidFill>
          </a:endParaRPr>
        </a:p>
      </dgm:t>
    </dgm:pt>
    <dgm:pt modelId="{17B4E749-E41E-4875-A006-8CFEF70233B2}">
      <dgm:prSet/>
      <dgm:spPr/>
      <dgm:t>
        <a:bodyPr/>
        <a:lstStyle/>
        <a:p>
          <a:pPr>
            <a:lnSpc>
              <a:spcPct val="100000"/>
            </a:lnSpc>
            <a:defRPr cap="all"/>
          </a:pPr>
          <a:r>
            <a:rPr lang="en-US" b="1" dirty="0">
              <a:solidFill>
                <a:schemeClr val="tx1"/>
              </a:solidFill>
            </a:rPr>
            <a:t>Paige Kelly</a:t>
          </a:r>
          <a:r>
            <a:rPr lang="en-US" dirty="0">
              <a:solidFill>
                <a:schemeClr val="tx1"/>
              </a:solidFill>
            </a:rPr>
            <a:t>, </a:t>
          </a:r>
        </a:p>
        <a:p>
          <a:pPr>
            <a:lnSpc>
              <a:spcPct val="100000"/>
            </a:lnSpc>
            <a:defRPr cap="all"/>
          </a:pPr>
          <a:r>
            <a:rPr lang="en-US" dirty="0">
              <a:solidFill>
                <a:schemeClr val="tx1"/>
              </a:solidFill>
            </a:rPr>
            <a:t>Donation Processing Specialist </a:t>
          </a:r>
        </a:p>
        <a:p>
          <a:pPr>
            <a:lnSpc>
              <a:spcPct val="100000"/>
            </a:lnSpc>
            <a:defRPr cap="all"/>
          </a:pPr>
          <a:r>
            <a:rPr lang="en-US" dirty="0">
              <a:solidFill>
                <a:schemeClr val="tx1"/>
              </a:solidFill>
            </a:rPr>
            <a:t>(Cash and Checks)</a:t>
          </a:r>
        </a:p>
      </dgm:t>
    </dgm:pt>
    <dgm:pt modelId="{75A033DA-7B52-4B58-80B7-C7EA58529A6F}" type="parTrans" cxnId="{4E763E87-9A56-4899-BC11-FBCEFD28FD91}">
      <dgm:prSet/>
      <dgm:spPr/>
      <dgm:t>
        <a:bodyPr/>
        <a:lstStyle/>
        <a:p>
          <a:endParaRPr lang="en-US">
            <a:solidFill>
              <a:schemeClr val="tx1"/>
            </a:solidFill>
          </a:endParaRPr>
        </a:p>
      </dgm:t>
    </dgm:pt>
    <dgm:pt modelId="{234AAFED-E312-4525-975A-F4B9874A3182}" type="sibTrans" cxnId="{4E763E87-9A56-4899-BC11-FBCEFD28FD91}">
      <dgm:prSet/>
      <dgm:spPr/>
      <dgm:t>
        <a:bodyPr/>
        <a:lstStyle/>
        <a:p>
          <a:endParaRPr lang="en-US">
            <a:solidFill>
              <a:schemeClr val="tx1"/>
            </a:solidFill>
          </a:endParaRPr>
        </a:p>
      </dgm:t>
    </dgm:pt>
    <dgm:pt modelId="{1AC32AA7-3B6D-4060-BCB7-CC5B26C028BB}">
      <dgm:prSet/>
      <dgm:spPr/>
      <dgm:t>
        <a:bodyPr/>
        <a:lstStyle/>
        <a:p>
          <a:pPr>
            <a:lnSpc>
              <a:spcPct val="100000"/>
            </a:lnSpc>
            <a:defRPr cap="all"/>
          </a:pPr>
          <a:r>
            <a:rPr lang="en-US" b="1" dirty="0">
              <a:solidFill>
                <a:schemeClr val="tx1"/>
              </a:solidFill>
            </a:rPr>
            <a:t>Lina Salcedo</a:t>
          </a:r>
          <a:r>
            <a:rPr lang="en-US" dirty="0">
              <a:solidFill>
                <a:schemeClr val="tx1"/>
              </a:solidFill>
            </a:rPr>
            <a:t>,</a:t>
          </a:r>
          <a:r>
            <a:rPr lang="en-US" b="1" dirty="0">
              <a:solidFill>
                <a:schemeClr val="tx1"/>
              </a:solidFill>
            </a:rPr>
            <a:t> </a:t>
          </a:r>
        </a:p>
        <a:p>
          <a:pPr>
            <a:lnSpc>
              <a:spcPct val="100000"/>
            </a:lnSpc>
            <a:defRPr cap="all"/>
          </a:pPr>
          <a:r>
            <a:rPr lang="en-US" dirty="0">
              <a:solidFill>
                <a:schemeClr val="tx1"/>
              </a:solidFill>
            </a:rPr>
            <a:t>Development Specialist (Stocks / Securities, Matching Gifts Foundations, Charitable Trusts, Tax letter, acknowledgments, etc.)</a:t>
          </a:r>
        </a:p>
      </dgm:t>
    </dgm:pt>
    <dgm:pt modelId="{BD84671F-13A3-44CF-B3CE-49EA93AC5412}" type="parTrans" cxnId="{B0E95EA1-CE26-40E1-B543-FDAE9F8D8DB0}">
      <dgm:prSet/>
      <dgm:spPr/>
      <dgm:t>
        <a:bodyPr/>
        <a:lstStyle/>
        <a:p>
          <a:endParaRPr lang="en-US">
            <a:solidFill>
              <a:schemeClr val="tx1"/>
            </a:solidFill>
          </a:endParaRPr>
        </a:p>
      </dgm:t>
    </dgm:pt>
    <dgm:pt modelId="{192D11D5-A45B-4E22-B2DE-6486DBF7645D}" type="sibTrans" cxnId="{B0E95EA1-CE26-40E1-B543-FDAE9F8D8DB0}">
      <dgm:prSet/>
      <dgm:spPr/>
      <dgm:t>
        <a:bodyPr/>
        <a:lstStyle/>
        <a:p>
          <a:endParaRPr lang="en-US">
            <a:solidFill>
              <a:schemeClr val="tx1"/>
            </a:solidFill>
          </a:endParaRPr>
        </a:p>
      </dgm:t>
    </dgm:pt>
    <dgm:pt modelId="{EC0B67E4-500D-474B-8DB9-7D8ED68195C0}">
      <dgm:prSet/>
      <dgm:spPr/>
      <dgm:t>
        <a:bodyPr/>
        <a:lstStyle/>
        <a:p>
          <a:pPr>
            <a:lnSpc>
              <a:spcPct val="100000"/>
            </a:lnSpc>
            <a:defRPr cap="all"/>
          </a:pPr>
          <a:r>
            <a:rPr lang="en-US" b="1" dirty="0">
              <a:solidFill>
                <a:schemeClr val="tx1"/>
              </a:solidFill>
            </a:rPr>
            <a:t>Viviana Morales</a:t>
          </a:r>
          <a:r>
            <a:rPr lang="en-US" dirty="0">
              <a:solidFill>
                <a:schemeClr val="tx1"/>
              </a:solidFill>
            </a:rPr>
            <a:t>, </a:t>
          </a:r>
        </a:p>
        <a:p>
          <a:pPr>
            <a:lnSpc>
              <a:spcPct val="100000"/>
            </a:lnSpc>
            <a:defRPr cap="all"/>
          </a:pPr>
          <a:r>
            <a:rPr lang="en-US" dirty="0">
              <a:solidFill>
                <a:schemeClr val="tx1"/>
              </a:solidFill>
            </a:rPr>
            <a:t>Development Specialist (Transmittals, REPORTS, Parish/Parishioner Relations)</a:t>
          </a:r>
        </a:p>
      </dgm:t>
    </dgm:pt>
    <dgm:pt modelId="{80F730C1-314B-49CF-A7EA-CC9AB5594A1E}" type="parTrans" cxnId="{3AE44D78-4D1D-49F1-9B64-01FCCFAA6F6B}">
      <dgm:prSet/>
      <dgm:spPr/>
      <dgm:t>
        <a:bodyPr/>
        <a:lstStyle/>
        <a:p>
          <a:endParaRPr lang="en-US">
            <a:solidFill>
              <a:schemeClr val="tx1"/>
            </a:solidFill>
          </a:endParaRPr>
        </a:p>
      </dgm:t>
    </dgm:pt>
    <dgm:pt modelId="{02E4CA4B-9A0A-4A51-AC2A-B2175745F6BE}" type="sibTrans" cxnId="{3AE44D78-4D1D-49F1-9B64-01FCCFAA6F6B}">
      <dgm:prSet/>
      <dgm:spPr/>
      <dgm:t>
        <a:bodyPr/>
        <a:lstStyle/>
        <a:p>
          <a:endParaRPr lang="en-US">
            <a:solidFill>
              <a:schemeClr val="tx1"/>
            </a:solidFill>
          </a:endParaRPr>
        </a:p>
      </dgm:t>
    </dgm:pt>
    <dgm:pt modelId="{FD46F770-8C67-40B7-9C29-4008D4236BBA}">
      <dgm:prSet/>
      <dgm:spPr/>
      <dgm:t>
        <a:bodyPr/>
        <a:lstStyle/>
        <a:p>
          <a:pPr>
            <a:lnSpc>
              <a:spcPct val="100000"/>
            </a:lnSpc>
            <a:defRPr cap="all"/>
          </a:pPr>
          <a:r>
            <a:rPr lang="en-US" b="1" dirty="0">
              <a:solidFill>
                <a:schemeClr val="tx1"/>
              </a:solidFill>
            </a:rPr>
            <a:t>Val Cronin</a:t>
          </a:r>
          <a:r>
            <a:rPr lang="en-US" dirty="0">
              <a:solidFill>
                <a:schemeClr val="tx1"/>
              </a:solidFill>
            </a:rPr>
            <a:t>, </a:t>
          </a:r>
        </a:p>
        <a:p>
          <a:pPr>
            <a:lnSpc>
              <a:spcPct val="100000"/>
            </a:lnSpc>
            <a:defRPr cap="all"/>
          </a:pPr>
          <a:r>
            <a:rPr lang="en-US" dirty="0">
              <a:solidFill>
                <a:schemeClr val="tx1"/>
              </a:solidFill>
            </a:rPr>
            <a:t>Data Entry Clerk</a:t>
          </a:r>
        </a:p>
        <a:p>
          <a:pPr>
            <a:lnSpc>
              <a:spcPct val="100000"/>
            </a:lnSpc>
            <a:defRPr cap="all"/>
          </a:pPr>
          <a:r>
            <a:rPr lang="en-US" dirty="0">
              <a:solidFill>
                <a:schemeClr val="tx1"/>
              </a:solidFill>
            </a:rPr>
            <a:t>(Seasonal DSA Support)</a:t>
          </a:r>
        </a:p>
      </dgm:t>
    </dgm:pt>
    <dgm:pt modelId="{3342C757-04A0-407B-A15B-1E71453F47F1}" type="parTrans" cxnId="{F1CD818B-094F-477C-80EB-5AD2D399E820}">
      <dgm:prSet/>
      <dgm:spPr/>
      <dgm:t>
        <a:bodyPr/>
        <a:lstStyle/>
        <a:p>
          <a:endParaRPr lang="en-US">
            <a:solidFill>
              <a:schemeClr val="tx1"/>
            </a:solidFill>
          </a:endParaRPr>
        </a:p>
      </dgm:t>
    </dgm:pt>
    <dgm:pt modelId="{83309D18-C554-465D-B27D-3B864B3F96E8}" type="sibTrans" cxnId="{F1CD818B-094F-477C-80EB-5AD2D399E820}">
      <dgm:prSet/>
      <dgm:spPr/>
      <dgm:t>
        <a:bodyPr/>
        <a:lstStyle/>
        <a:p>
          <a:endParaRPr lang="en-US">
            <a:solidFill>
              <a:schemeClr val="tx1"/>
            </a:solidFill>
          </a:endParaRPr>
        </a:p>
      </dgm:t>
    </dgm:pt>
    <dgm:pt modelId="{5456433D-F671-42A6-867A-4B3F1EF3A435}" type="pres">
      <dgm:prSet presAssocID="{665DB1DE-2CC9-4457-9615-829F003C1B98}" presName="diagram" presStyleCnt="0">
        <dgm:presLayoutVars>
          <dgm:dir/>
          <dgm:resizeHandles val="exact"/>
        </dgm:presLayoutVars>
      </dgm:prSet>
      <dgm:spPr/>
    </dgm:pt>
    <dgm:pt modelId="{6867BA7F-8080-452C-B0CF-C25D52FC876B}" type="pres">
      <dgm:prSet presAssocID="{5BDFA019-35B7-46D3-865F-FA52363EC319}" presName="node" presStyleLbl="node1" presStyleIdx="0" presStyleCnt="8" custLinFactX="12110" custLinFactNeighborX="100000" custLinFactNeighborY="-3812">
        <dgm:presLayoutVars>
          <dgm:bulletEnabled val="1"/>
        </dgm:presLayoutVars>
      </dgm:prSet>
      <dgm:spPr/>
    </dgm:pt>
    <dgm:pt modelId="{0DCF38B0-0A54-45F1-B8BE-63D913033232}" type="pres">
      <dgm:prSet presAssocID="{950EEF9E-833C-4CD7-A1A2-35353376F7AC}" presName="sibTrans" presStyleCnt="0"/>
      <dgm:spPr/>
    </dgm:pt>
    <dgm:pt modelId="{4ED9B49C-C8DB-4B29-930C-1C8488F3DDCE}" type="pres">
      <dgm:prSet presAssocID="{370D4073-299E-4EA2-8A00-6924B6280B68}" presName="node" presStyleLbl="node1" presStyleIdx="1" presStyleCnt="8" custLinFactX="-6753" custLinFactNeighborX="-100000" custLinFactNeighborY="-4165">
        <dgm:presLayoutVars>
          <dgm:bulletEnabled val="1"/>
        </dgm:presLayoutVars>
      </dgm:prSet>
      <dgm:spPr/>
    </dgm:pt>
    <dgm:pt modelId="{DD51F95E-C7CE-4D5F-BDEB-6224C8C75504}" type="pres">
      <dgm:prSet presAssocID="{36692823-F817-4F9A-837A-19DC77E5CE6B}" presName="sibTrans" presStyleCnt="0"/>
      <dgm:spPr/>
    </dgm:pt>
    <dgm:pt modelId="{0E2EE28D-3ECA-424E-987F-C260471FDD11}" type="pres">
      <dgm:prSet presAssocID="{A0B513CA-25AB-43C0-B5D6-FCE46F022960}" presName="node" presStyleLbl="node1" presStyleIdx="2" presStyleCnt="8" custLinFactNeighborX="713" custLinFactNeighborY="-4761">
        <dgm:presLayoutVars>
          <dgm:bulletEnabled val="1"/>
        </dgm:presLayoutVars>
      </dgm:prSet>
      <dgm:spPr/>
    </dgm:pt>
    <dgm:pt modelId="{558517A5-B81B-4EE6-9A8F-B2690D737F8A}" type="pres">
      <dgm:prSet presAssocID="{E76EFC04-0EBF-4833-9664-E81BDD7B19E6}" presName="sibTrans" presStyleCnt="0"/>
      <dgm:spPr/>
    </dgm:pt>
    <dgm:pt modelId="{0B8EFA31-0BC2-49C0-9FAA-4B00FFA5DE1D}" type="pres">
      <dgm:prSet presAssocID="{2918705E-DD93-49CE-8A03-053019CA421C}" presName="node" presStyleLbl="node1" presStyleIdx="3" presStyleCnt="8" custLinFactNeighborX="-2030" custLinFactNeighborY="-5356">
        <dgm:presLayoutVars>
          <dgm:bulletEnabled val="1"/>
        </dgm:presLayoutVars>
      </dgm:prSet>
      <dgm:spPr/>
    </dgm:pt>
    <dgm:pt modelId="{AE3E1AD7-48F5-467F-A084-A1A4A10A8B9D}" type="pres">
      <dgm:prSet presAssocID="{9C0BC0FA-4292-46D3-8BEC-BFDAFE6B794D}" presName="sibTrans" presStyleCnt="0"/>
      <dgm:spPr/>
    </dgm:pt>
    <dgm:pt modelId="{69AAF626-0801-4318-BFD9-3112C42BC0FB}" type="pres">
      <dgm:prSet presAssocID="{17B4E749-E41E-4875-A006-8CFEF70233B2}" presName="node" presStyleLbl="node1" presStyleIdx="4" presStyleCnt="8">
        <dgm:presLayoutVars>
          <dgm:bulletEnabled val="1"/>
        </dgm:presLayoutVars>
      </dgm:prSet>
      <dgm:spPr/>
    </dgm:pt>
    <dgm:pt modelId="{67F69051-C3CE-4DC4-84B5-8348AAAFACF0}" type="pres">
      <dgm:prSet presAssocID="{234AAFED-E312-4525-975A-F4B9874A3182}" presName="sibTrans" presStyleCnt="0"/>
      <dgm:spPr/>
    </dgm:pt>
    <dgm:pt modelId="{1E90D9A5-6623-4A03-A7ED-C118F5A54FF8}" type="pres">
      <dgm:prSet presAssocID="{1AC32AA7-3B6D-4060-BCB7-CC5B26C028BB}" presName="node" presStyleLbl="node1" presStyleIdx="5" presStyleCnt="8">
        <dgm:presLayoutVars>
          <dgm:bulletEnabled val="1"/>
        </dgm:presLayoutVars>
      </dgm:prSet>
      <dgm:spPr/>
    </dgm:pt>
    <dgm:pt modelId="{DEAE8BE9-4F24-4684-84A1-74AB5055AA8E}" type="pres">
      <dgm:prSet presAssocID="{192D11D5-A45B-4E22-B2DE-6486DBF7645D}" presName="sibTrans" presStyleCnt="0"/>
      <dgm:spPr/>
    </dgm:pt>
    <dgm:pt modelId="{35773BEF-BEC3-4D05-A02F-6FE987E38E05}" type="pres">
      <dgm:prSet presAssocID="{EC0B67E4-500D-474B-8DB9-7D8ED68195C0}" presName="node" presStyleLbl="node1" presStyleIdx="6" presStyleCnt="8">
        <dgm:presLayoutVars>
          <dgm:bulletEnabled val="1"/>
        </dgm:presLayoutVars>
      </dgm:prSet>
      <dgm:spPr/>
    </dgm:pt>
    <dgm:pt modelId="{6D51C913-158D-4055-9B96-3A6D56EA07BD}" type="pres">
      <dgm:prSet presAssocID="{02E4CA4B-9A0A-4A51-AC2A-B2175745F6BE}" presName="sibTrans" presStyleCnt="0"/>
      <dgm:spPr/>
    </dgm:pt>
    <dgm:pt modelId="{5F791C42-99FC-44ED-84FE-D66E3F013FAE}" type="pres">
      <dgm:prSet presAssocID="{FD46F770-8C67-40B7-9C29-4008D4236BBA}" presName="node" presStyleLbl="node1" presStyleIdx="7" presStyleCnt="8">
        <dgm:presLayoutVars>
          <dgm:bulletEnabled val="1"/>
        </dgm:presLayoutVars>
      </dgm:prSet>
      <dgm:spPr/>
    </dgm:pt>
  </dgm:ptLst>
  <dgm:cxnLst>
    <dgm:cxn modelId="{31F5465B-EB1C-4A5C-A46B-F5B439FFE1EF}" srcId="{665DB1DE-2CC9-4457-9615-829F003C1B98}" destId="{A0B513CA-25AB-43C0-B5D6-FCE46F022960}" srcOrd="2" destOrd="0" parTransId="{63438AC4-C148-44AE-A034-C418B10E0686}" sibTransId="{E76EFC04-0EBF-4833-9664-E81BDD7B19E6}"/>
    <dgm:cxn modelId="{025A125E-987C-4230-BAE4-1F979DB40A6E}" srcId="{665DB1DE-2CC9-4457-9615-829F003C1B98}" destId="{5BDFA019-35B7-46D3-865F-FA52363EC319}" srcOrd="0" destOrd="0" parTransId="{883276A6-B14F-4829-ACEF-F0BC3736E4DD}" sibTransId="{950EEF9E-833C-4CD7-A1A2-35353376F7AC}"/>
    <dgm:cxn modelId="{47B34E60-620A-4A5F-821F-DF955F4529C7}" srcId="{665DB1DE-2CC9-4457-9615-829F003C1B98}" destId="{370D4073-299E-4EA2-8A00-6924B6280B68}" srcOrd="1" destOrd="0" parTransId="{F11E457F-8F55-4AD8-AF1C-AA08212A0CB9}" sibTransId="{36692823-F817-4F9A-837A-19DC77E5CE6B}"/>
    <dgm:cxn modelId="{176C1963-3654-4E9A-8A2B-C6FD450A8C73}" type="presOf" srcId="{370D4073-299E-4EA2-8A00-6924B6280B68}" destId="{4ED9B49C-C8DB-4B29-930C-1C8488F3DDCE}" srcOrd="0" destOrd="0" presId="urn:microsoft.com/office/officeart/2005/8/layout/default"/>
    <dgm:cxn modelId="{A748E263-011C-4DFD-A30D-36395EA8D3B8}" type="presOf" srcId="{665DB1DE-2CC9-4457-9615-829F003C1B98}" destId="{5456433D-F671-42A6-867A-4B3F1EF3A435}" srcOrd="0" destOrd="0" presId="urn:microsoft.com/office/officeart/2005/8/layout/default"/>
    <dgm:cxn modelId="{D66A4457-A30E-4BB8-BF84-FB712186BC50}" srcId="{665DB1DE-2CC9-4457-9615-829F003C1B98}" destId="{2918705E-DD93-49CE-8A03-053019CA421C}" srcOrd="3" destOrd="0" parTransId="{DA1CF606-23A9-4404-9568-C60169D33D3E}" sibTransId="{9C0BC0FA-4292-46D3-8BEC-BFDAFE6B794D}"/>
    <dgm:cxn modelId="{3AE44D78-4D1D-49F1-9B64-01FCCFAA6F6B}" srcId="{665DB1DE-2CC9-4457-9615-829F003C1B98}" destId="{EC0B67E4-500D-474B-8DB9-7D8ED68195C0}" srcOrd="6" destOrd="0" parTransId="{80F730C1-314B-49CF-A7EA-CC9AB5594A1E}" sibTransId="{02E4CA4B-9A0A-4A51-AC2A-B2175745F6BE}"/>
    <dgm:cxn modelId="{73996F78-AC75-4373-B6DC-EDD3202351A2}" type="presOf" srcId="{17B4E749-E41E-4875-A006-8CFEF70233B2}" destId="{69AAF626-0801-4318-BFD9-3112C42BC0FB}" srcOrd="0" destOrd="0" presId="urn:microsoft.com/office/officeart/2005/8/layout/default"/>
    <dgm:cxn modelId="{4E763E87-9A56-4899-BC11-FBCEFD28FD91}" srcId="{665DB1DE-2CC9-4457-9615-829F003C1B98}" destId="{17B4E749-E41E-4875-A006-8CFEF70233B2}" srcOrd="4" destOrd="0" parTransId="{75A033DA-7B52-4B58-80B7-C7EA58529A6F}" sibTransId="{234AAFED-E312-4525-975A-F4B9874A3182}"/>
    <dgm:cxn modelId="{4BBEE889-998E-4B30-B67F-D0D6F83065C4}" type="presOf" srcId="{2918705E-DD93-49CE-8A03-053019CA421C}" destId="{0B8EFA31-0BC2-49C0-9FAA-4B00FFA5DE1D}" srcOrd="0" destOrd="0" presId="urn:microsoft.com/office/officeart/2005/8/layout/default"/>
    <dgm:cxn modelId="{F1CD818B-094F-477C-80EB-5AD2D399E820}" srcId="{665DB1DE-2CC9-4457-9615-829F003C1B98}" destId="{FD46F770-8C67-40B7-9C29-4008D4236BBA}" srcOrd="7" destOrd="0" parTransId="{3342C757-04A0-407B-A15B-1E71453F47F1}" sibTransId="{83309D18-C554-465D-B27D-3B864B3F96E8}"/>
    <dgm:cxn modelId="{B0E95EA1-CE26-40E1-B543-FDAE9F8D8DB0}" srcId="{665DB1DE-2CC9-4457-9615-829F003C1B98}" destId="{1AC32AA7-3B6D-4060-BCB7-CC5B26C028BB}" srcOrd="5" destOrd="0" parTransId="{BD84671F-13A3-44CF-B3CE-49EA93AC5412}" sibTransId="{192D11D5-A45B-4E22-B2DE-6486DBF7645D}"/>
    <dgm:cxn modelId="{EEEBF1BE-30DE-4106-94CE-6BF537C70D84}" type="presOf" srcId="{A0B513CA-25AB-43C0-B5D6-FCE46F022960}" destId="{0E2EE28D-3ECA-424E-987F-C260471FDD11}" srcOrd="0" destOrd="0" presId="urn:microsoft.com/office/officeart/2005/8/layout/default"/>
    <dgm:cxn modelId="{4BECAFC0-054B-4C98-8B47-AD5131C60A2D}" type="presOf" srcId="{EC0B67E4-500D-474B-8DB9-7D8ED68195C0}" destId="{35773BEF-BEC3-4D05-A02F-6FE987E38E05}" srcOrd="0" destOrd="0" presId="urn:microsoft.com/office/officeart/2005/8/layout/default"/>
    <dgm:cxn modelId="{B94921F8-D4DC-431A-BBFE-ACFCF5855241}" type="presOf" srcId="{1AC32AA7-3B6D-4060-BCB7-CC5B26C028BB}" destId="{1E90D9A5-6623-4A03-A7ED-C118F5A54FF8}" srcOrd="0" destOrd="0" presId="urn:microsoft.com/office/officeart/2005/8/layout/default"/>
    <dgm:cxn modelId="{8E2913FB-BD44-4BC0-8038-1182D2B2CA7D}" type="presOf" srcId="{5BDFA019-35B7-46D3-865F-FA52363EC319}" destId="{6867BA7F-8080-452C-B0CF-C25D52FC876B}" srcOrd="0" destOrd="0" presId="urn:microsoft.com/office/officeart/2005/8/layout/default"/>
    <dgm:cxn modelId="{11B7DEFE-6B55-4F89-A624-DB027C5D04A1}" type="presOf" srcId="{FD46F770-8C67-40B7-9C29-4008D4236BBA}" destId="{5F791C42-99FC-44ED-84FE-D66E3F013FAE}" srcOrd="0" destOrd="0" presId="urn:microsoft.com/office/officeart/2005/8/layout/default"/>
    <dgm:cxn modelId="{0FD32AEC-DAF8-4093-ABC7-2DCEA1B85848}" type="presParOf" srcId="{5456433D-F671-42A6-867A-4B3F1EF3A435}" destId="{6867BA7F-8080-452C-B0CF-C25D52FC876B}" srcOrd="0" destOrd="0" presId="urn:microsoft.com/office/officeart/2005/8/layout/default"/>
    <dgm:cxn modelId="{05EB7FCB-AC37-46CC-A9AE-83BEBA9B535C}" type="presParOf" srcId="{5456433D-F671-42A6-867A-4B3F1EF3A435}" destId="{0DCF38B0-0A54-45F1-B8BE-63D913033232}" srcOrd="1" destOrd="0" presId="urn:microsoft.com/office/officeart/2005/8/layout/default"/>
    <dgm:cxn modelId="{855EA0B5-29DC-42DA-B507-8CB327A61F33}" type="presParOf" srcId="{5456433D-F671-42A6-867A-4B3F1EF3A435}" destId="{4ED9B49C-C8DB-4B29-930C-1C8488F3DDCE}" srcOrd="2" destOrd="0" presId="urn:microsoft.com/office/officeart/2005/8/layout/default"/>
    <dgm:cxn modelId="{5FFAA106-6FF2-4405-8DAC-3A862154BA51}" type="presParOf" srcId="{5456433D-F671-42A6-867A-4B3F1EF3A435}" destId="{DD51F95E-C7CE-4D5F-BDEB-6224C8C75504}" srcOrd="3" destOrd="0" presId="urn:microsoft.com/office/officeart/2005/8/layout/default"/>
    <dgm:cxn modelId="{AA2F7BAB-90E0-4CC9-9960-EA1780FC0DB3}" type="presParOf" srcId="{5456433D-F671-42A6-867A-4B3F1EF3A435}" destId="{0E2EE28D-3ECA-424E-987F-C260471FDD11}" srcOrd="4" destOrd="0" presId="urn:microsoft.com/office/officeart/2005/8/layout/default"/>
    <dgm:cxn modelId="{CA8A73BC-26A7-45DF-A93B-09D3CDF36001}" type="presParOf" srcId="{5456433D-F671-42A6-867A-4B3F1EF3A435}" destId="{558517A5-B81B-4EE6-9A8F-B2690D737F8A}" srcOrd="5" destOrd="0" presId="urn:microsoft.com/office/officeart/2005/8/layout/default"/>
    <dgm:cxn modelId="{B1AB8585-2929-48B8-A708-D725BE42764F}" type="presParOf" srcId="{5456433D-F671-42A6-867A-4B3F1EF3A435}" destId="{0B8EFA31-0BC2-49C0-9FAA-4B00FFA5DE1D}" srcOrd="6" destOrd="0" presId="urn:microsoft.com/office/officeart/2005/8/layout/default"/>
    <dgm:cxn modelId="{931CCD51-0857-4530-A600-62878EB56D61}" type="presParOf" srcId="{5456433D-F671-42A6-867A-4B3F1EF3A435}" destId="{AE3E1AD7-48F5-467F-A084-A1A4A10A8B9D}" srcOrd="7" destOrd="0" presId="urn:microsoft.com/office/officeart/2005/8/layout/default"/>
    <dgm:cxn modelId="{2DA93447-7CA8-4B93-AFF5-DFC0AABD43C2}" type="presParOf" srcId="{5456433D-F671-42A6-867A-4B3F1EF3A435}" destId="{69AAF626-0801-4318-BFD9-3112C42BC0FB}" srcOrd="8" destOrd="0" presId="urn:microsoft.com/office/officeart/2005/8/layout/default"/>
    <dgm:cxn modelId="{F694AAD1-2AF3-451F-B231-1DB2A69B6A57}" type="presParOf" srcId="{5456433D-F671-42A6-867A-4B3F1EF3A435}" destId="{67F69051-C3CE-4DC4-84B5-8348AAAFACF0}" srcOrd="9" destOrd="0" presId="urn:microsoft.com/office/officeart/2005/8/layout/default"/>
    <dgm:cxn modelId="{809158EC-2864-4D15-B92F-B2A922B7C95D}" type="presParOf" srcId="{5456433D-F671-42A6-867A-4B3F1EF3A435}" destId="{1E90D9A5-6623-4A03-A7ED-C118F5A54FF8}" srcOrd="10" destOrd="0" presId="urn:microsoft.com/office/officeart/2005/8/layout/default"/>
    <dgm:cxn modelId="{0C055CCC-504A-4592-9AB7-63DF30AD5715}" type="presParOf" srcId="{5456433D-F671-42A6-867A-4B3F1EF3A435}" destId="{DEAE8BE9-4F24-4684-84A1-74AB5055AA8E}" srcOrd="11" destOrd="0" presId="urn:microsoft.com/office/officeart/2005/8/layout/default"/>
    <dgm:cxn modelId="{051960FC-9DC9-48A6-86C6-8CA21FF3F111}" type="presParOf" srcId="{5456433D-F671-42A6-867A-4B3F1EF3A435}" destId="{35773BEF-BEC3-4D05-A02F-6FE987E38E05}" srcOrd="12" destOrd="0" presId="urn:microsoft.com/office/officeart/2005/8/layout/default"/>
    <dgm:cxn modelId="{1C52AB3C-9D3C-4989-B8CA-52E5F008E13C}" type="presParOf" srcId="{5456433D-F671-42A6-867A-4B3F1EF3A435}" destId="{6D51C913-158D-4055-9B96-3A6D56EA07BD}" srcOrd="13" destOrd="0" presId="urn:microsoft.com/office/officeart/2005/8/layout/default"/>
    <dgm:cxn modelId="{D29CE25E-1245-49E0-9918-B4BDCE05503B}" type="presParOf" srcId="{5456433D-F671-42A6-867A-4B3F1EF3A435}" destId="{5F791C42-99FC-44ED-84FE-D66E3F013FA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E38E6-6044-4A88-A0B7-99A719969571}"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CDCA2EE0-442A-47FB-AA59-7CE330082392}">
      <dgm:prSet custT="1"/>
      <dgm:spPr/>
      <dgm:t>
        <a:bodyPr/>
        <a:lstStyle/>
        <a:p>
          <a:pPr>
            <a:lnSpc>
              <a:spcPct val="100000"/>
            </a:lnSpc>
            <a:defRPr cap="all"/>
          </a:pPr>
          <a:r>
            <a:rPr lang="en-US" sz="2000" dirty="0">
              <a:latin typeface="Segoe UI Light" panose="020B0502040204020203" pitchFamily="34" charset="0"/>
              <a:cs typeface="Segoe UI Light" panose="020B0502040204020203" pitchFamily="34" charset="0"/>
            </a:rPr>
            <a:t>What is a transmittal?</a:t>
          </a:r>
        </a:p>
      </dgm:t>
    </dgm:pt>
    <dgm:pt modelId="{68CFE67A-7380-4D80-9D65-E7B8CE95A14C}" type="parTrans" cxnId="{601D562C-C2E9-4112-A8CF-C0A4F2207E1A}">
      <dgm:prSet/>
      <dgm:spPr/>
      <dgm:t>
        <a:bodyPr/>
        <a:lstStyle/>
        <a:p>
          <a:endParaRPr lang="en-US" sz="2000">
            <a:latin typeface="Copperplate Gothic Light" panose="020E0507020206020404" pitchFamily="34" charset="0"/>
          </a:endParaRPr>
        </a:p>
      </dgm:t>
    </dgm:pt>
    <dgm:pt modelId="{4246C5E9-E9E4-4266-AC56-6EF74C771722}" type="sibTrans" cxnId="{601D562C-C2E9-4112-A8CF-C0A4F2207E1A}">
      <dgm:prSet/>
      <dgm:spPr/>
      <dgm:t>
        <a:bodyPr/>
        <a:lstStyle/>
        <a:p>
          <a:pPr>
            <a:lnSpc>
              <a:spcPct val="100000"/>
            </a:lnSpc>
          </a:pPr>
          <a:endParaRPr lang="en-US" sz="2000">
            <a:latin typeface="Copperplate Gothic Light" panose="020E0507020206020404" pitchFamily="34" charset="0"/>
          </a:endParaRPr>
        </a:p>
      </dgm:t>
    </dgm:pt>
    <dgm:pt modelId="{D9A1F17C-C486-48FF-89DC-882BC4D7F0B0}">
      <dgm:prSet custT="1"/>
      <dgm:spPr/>
      <dgm:t>
        <a:bodyPr/>
        <a:lstStyle/>
        <a:p>
          <a:pPr>
            <a:lnSpc>
              <a:spcPct val="100000"/>
            </a:lnSpc>
            <a:defRPr cap="all"/>
          </a:pPr>
          <a:r>
            <a:rPr lang="en-US" sz="2000" dirty="0">
              <a:latin typeface="Segoe UI Light" panose="020B0502040204020203" pitchFamily="34" charset="0"/>
              <a:cs typeface="Segoe UI Light" panose="020B0502040204020203" pitchFamily="34" charset="0"/>
            </a:rPr>
            <a:t>How should they be sent?</a:t>
          </a:r>
        </a:p>
      </dgm:t>
    </dgm:pt>
    <dgm:pt modelId="{48A7CFE4-8AC4-46CB-AD41-E52E3B078410}" type="parTrans" cxnId="{C808963D-1D16-4FBB-AD1A-7EF1DB275154}">
      <dgm:prSet/>
      <dgm:spPr/>
      <dgm:t>
        <a:bodyPr/>
        <a:lstStyle/>
        <a:p>
          <a:endParaRPr lang="en-US" sz="2000">
            <a:latin typeface="Copperplate Gothic Light" panose="020E0507020206020404" pitchFamily="34" charset="0"/>
          </a:endParaRPr>
        </a:p>
      </dgm:t>
    </dgm:pt>
    <dgm:pt modelId="{3384542E-E7A5-4263-AA7E-8DC9D1716B8E}" type="sibTrans" cxnId="{C808963D-1D16-4FBB-AD1A-7EF1DB275154}">
      <dgm:prSet/>
      <dgm:spPr/>
      <dgm:t>
        <a:bodyPr/>
        <a:lstStyle/>
        <a:p>
          <a:pPr>
            <a:lnSpc>
              <a:spcPct val="100000"/>
            </a:lnSpc>
          </a:pPr>
          <a:endParaRPr lang="en-US" sz="2000">
            <a:latin typeface="Copperplate Gothic Light" panose="020E0507020206020404" pitchFamily="34" charset="0"/>
          </a:endParaRPr>
        </a:p>
      </dgm:t>
    </dgm:pt>
    <dgm:pt modelId="{E91E4EBB-9D8B-4115-9CDE-F0EB94C844C9}">
      <dgm:prSet custT="1"/>
      <dgm:spPr/>
      <dgm:t>
        <a:bodyPr/>
        <a:lstStyle/>
        <a:p>
          <a:pPr>
            <a:lnSpc>
              <a:spcPct val="100000"/>
            </a:lnSpc>
            <a:defRPr cap="all"/>
          </a:pPr>
          <a:r>
            <a:rPr lang="en-US" sz="2000" dirty="0">
              <a:latin typeface="Segoe UI Light" panose="020B0502040204020203" pitchFamily="34" charset="0"/>
              <a:cs typeface="Segoe UI Light" panose="020B0502040204020203" pitchFamily="34" charset="0"/>
            </a:rPr>
            <a:t>How often should they be sent?</a:t>
          </a:r>
        </a:p>
      </dgm:t>
    </dgm:pt>
    <dgm:pt modelId="{73A42ADF-6421-4332-B2DC-3945B07A6C37}" type="parTrans" cxnId="{B7AC39E8-707A-4A62-966C-44B4820DC075}">
      <dgm:prSet/>
      <dgm:spPr/>
      <dgm:t>
        <a:bodyPr/>
        <a:lstStyle/>
        <a:p>
          <a:endParaRPr lang="en-US" sz="2000">
            <a:latin typeface="Copperplate Gothic Light" panose="020E0507020206020404" pitchFamily="34" charset="0"/>
          </a:endParaRPr>
        </a:p>
      </dgm:t>
    </dgm:pt>
    <dgm:pt modelId="{4335103E-9A4E-464F-B80C-724FA72BC6C0}" type="sibTrans" cxnId="{B7AC39E8-707A-4A62-966C-44B4820DC075}">
      <dgm:prSet/>
      <dgm:spPr/>
      <dgm:t>
        <a:bodyPr/>
        <a:lstStyle/>
        <a:p>
          <a:pPr>
            <a:lnSpc>
              <a:spcPct val="100000"/>
            </a:lnSpc>
          </a:pPr>
          <a:endParaRPr lang="en-US" sz="2000">
            <a:latin typeface="Copperplate Gothic Light" panose="020E0507020206020404" pitchFamily="34" charset="0"/>
          </a:endParaRPr>
        </a:p>
      </dgm:t>
    </dgm:pt>
    <dgm:pt modelId="{A38989BC-451F-4602-8118-1EB084BC08E5}">
      <dgm:prSet custT="1"/>
      <dgm:spPr/>
      <dgm:t>
        <a:bodyPr/>
        <a:lstStyle/>
        <a:p>
          <a:pPr>
            <a:lnSpc>
              <a:spcPct val="100000"/>
            </a:lnSpc>
            <a:defRPr cap="all"/>
          </a:pPr>
          <a:r>
            <a:rPr lang="en-US" sz="2000" dirty="0">
              <a:latin typeface="Segoe UI Light" panose="020B0502040204020203" pitchFamily="34" charset="0"/>
              <a:cs typeface="Segoe UI Light" panose="020B0502040204020203" pitchFamily="34" charset="0"/>
            </a:rPr>
            <a:t>How are they processed?</a:t>
          </a:r>
        </a:p>
      </dgm:t>
    </dgm:pt>
    <dgm:pt modelId="{99E4373F-8AA1-4A86-8C1B-E17A2992C529}" type="parTrans" cxnId="{64902E41-310F-4BE2-A6AA-4704568B62E2}">
      <dgm:prSet/>
      <dgm:spPr/>
      <dgm:t>
        <a:bodyPr/>
        <a:lstStyle/>
        <a:p>
          <a:endParaRPr lang="en-US" sz="2000">
            <a:latin typeface="Copperplate Gothic Light" panose="020E0507020206020404" pitchFamily="34" charset="0"/>
          </a:endParaRPr>
        </a:p>
      </dgm:t>
    </dgm:pt>
    <dgm:pt modelId="{C73B1886-FF6B-4CF8-8E7C-AF653A5A76B1}" type="sibTrans" cxnId="{64902E41-310F-4BE2-A6AA-4704568B62E2}">
      <dgm:prSet/>
      <dgm:spPr/>
      <dgm:t>
        <a:bodyPr/>
        <a:lstStyle/>
        <a:p>
          <a:endParaRPr lang="en-US" sz="2000">
            <a:latin typeface="Copperplate Gothic Light" panose="020E0507020206020404" pitchFamily="34" charset="0"/>
          </a:endParaRPr>
        </a:p>
      </dgm:t>
    </dgm:pt>
    <dgm:pt modelId="{E5ED6375-4DFD-46E1-B9BF-A8F31917E2F5}" type="pres">
      <dgm:prSet presAssocID="{305E38E6-6044-4A88-A0B7-99A719969571}" presName="root" presStyleCnt="0">
        <dgm:presLayoutVars>
          <dgm:dir/>
          <dgm:resizeHandles val="exact"/>
        </dgm:presLayoutVars>
      </dgm:prSet>
      <dgm:spPr/>
    </dgm:pt>
    <dgm:pt modelId="{D0EF92CF-6905-4FD0-A227-83B757CFAA28}" type="pres">
      <dgm:prSet presAssocID="{CDCA2EE0-442A-47FB-AA59-7CE330082392}" presName="compNode" presStyleCnt="0"/>
      <dgm:spPr/>
    </dgm:pt>
    <dgm:pt modelId="{0466443E-C7A8-416C-8AEA-258D78C6B85B}" type="pres">
      <dgm:prSet presAssocID="{CDCA2EE0-442A-47FB-AA59-7CE330082392}" presName="iconBgRect" presStyleLbl="bgShp" presStyleIdx="0" presStyleCnt="4"/>
      <dgm:spPr>
        <a:prstGeom prst="round2DiagRect">
          <a:avLst>
            <a:gd name="adj1" fmla="val 29727"/>
            <a:gd name="adj2" fmla="val 0"/>
          </a:avLst>
        </a:prstGeom>
      </dgm:spPr>
    </dgm:pt>
    <dgm:pt modelId="{9B793255-1B51-4D70-BD94-B7DCE52F2BBB}" type="pres">
      <dgm:prSet presAssocID="{CDCA2EE0-442A-47FB-AA59-7CE330082392}" presName="iconRect" presStyleLbl="node1" presStyleIdx="0" presStyleCnt="4" custLinFactNeighborX="-7406"/>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mote learning language outline"/>
        </a:ext>
      </dgm:extLst>
    </dgm:pt>
    <dgm:pt modelId="{06955A48-0466-4BE9-AEC7-C1408D966C1A}" type="pres">
      <dgm:prSet presAssocID="{CDCA2EE0-442A-47FB-AA59-7CE330082392}" presName="spaceRect" presStyleCnt="0"/>
      <dgm:spPr/>
    </dgm:pt>
    <dgm:pt modelId="{D8F978EF-E3C5-4777-B488-34FA8C93E716}" type="pres">
      <dgm:prSet presAssocID="{CDCA2EE0-442A-47FB-AA59-7CE330082392}" presName="textRect" presStyleLbl="revTx" presStyleIdx="0" presStyleCnt="4">
        <dgm:presLayoutVars>
          <dgm:chMax val="1"/>
          <dgm:chPref val="1"/>
        </dgm:presLayoutVars>
      </dgm:prSet>
      <dgm:spPr/>
    </dgm:pt>
    <dgm:pt modelId="{0DC270FB-C8F6-47C9-857F-6082AB8F5478}" type="pres">
      <dgm:prSet presAssocID="{4246C5E9-E9E4-4266-AC56-6EF74C771722}" presName="sibTrans" presStyleCnt="0"/>
      <dgm:spPr/>
    </dgm:pt>
    <dgm:pt modelId="{BC11001D-C70A-4549-980E-FBCD538FB20C}" type="pres">
      <dgm:prSet presAssocID="{D9A1F17C-C486-48FF-89DC-882BC4D7F0B0}" presName="compNode" presStyleCnt="0"/>
      <dgm:spPr/>
    </dgm:pt>
    <dgm:pt modelId="{49C84140-519B-4A58-B2F1-A359B212F137}" type="pres">
      <dgm:prSet presAssocID="{D9A1F17C-C486-48FF-89DC-882BC4D7F0B0}" presName="iconBgRect" presStyleLbl="bgShp" presStyleIdx="1" presStyleCnt="4"/>
      <dgm:spPr>
        <a:prstGeom prst="round2DiagRect">
          <a:avLst>
            <a:gd name="adj1" fmla="val 29727"/>
            <a:gd name="adj2" fmla="val 0"/>
          </a:avLst>
        </a:prstGeom>
      </dgm:spPr>
    </dgm:pt>
    <dgm:pt modelId="{34C4C483-227E-4117-94A0-A94ECD98125B}" type="pres">
      <dgm:prSet presAssocID="{D9A1F17C-C486-48FF-89DC-882BC4D7F0B0}"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ock with solid fill"/>
        </a:ext>
      </dgm:extLst>
    </dgm:pt>
    <dgm:pt modelId="{576F44B7-1989-45F6-8F51-BDD462D549CE}" type="pres">
      <dgm:prSet presAssocID="{D9A1F17C-C486-48FF-89DC-882BC4D7F0B0}" presName="spaceRect" presStyleCnt="0"/>
      <dgm:spPr/>
    </dgm:pt>
    <dgm:pt modelId="{22476AD2-D944-466E-A3FA-4E6C2CCF6499}" type="pres">
      <dgm:prSet presAssocID="{D9A1F17C-C486-48FF-89DC-882BC4D7F0B0}" presName="textRect" presStyleLbl="revTx" presStyleIdx="1" presStyleCnt="4">
        <dgm:presLayoutVars>
          <dgm:chMax val="1"/>
          <dgm:chPref val="1"/>
        </dgm:presLayoutVars>
      </dgm:prSet>
      <dgm:spPr/>
    </dgm:pt>
    <dgm:pt modelId="{1A6CF156-6D51-48FC-92BC-80E5BBB85801}" type="pres">
      <dgm:prSet presAssocID="{3384542E-E7A5-4263-AA7E-8DC9D1716B8E}" presName="sibTrans" presStyleCnt="0"/>
      <dgm:spPr/>
    </dgm:pt>
    <dgm:pt modelId="{341FA7AA-0D57-432D-9DAE-3E136FC8283F}" type="pres">
      <dgm:prSet presAssocID="{E91E4EBB-9D8B-4115-9CDE-F0EB94C844C9}" presName="compNode" presStyleCnt="0"/>
      <dgm:spPr/>
    </dgm:pt>
    <dgm:pt modelId="{57EEC0EF-10D2-4BCA-A128-7E11DDE0CBB7}" type="pres">
      <dgm:prSet presAssocID="{E91E4EBB-9D8B-4115-9CDE-F0EB94C844C9}" presName="iconBgRect" presStyleLbl="bgShp" presStyleIdx="2" presStyleCnt="4"/>
      <dgm:spPr>
        <a:prstGeom prst="round2DiagRect">
          <a:avLst>
            <a:gd name="adj1" fmla="val 29727"/>
            <a:gd name="adj2" fmla="val 0"/>
          </a:avLst>
        </a:prstGeom>
      </dgm:spPr>
    </dgm:pt>
    <dgm:pt modelId="{30E8715E-9B7C-4CE6-8F52-A4C165E04677}" type="pres">
      <dgm:prSet presAssocID="{E91E4EBB-9D8B-4115-9CDE-F0EB94C844C9}"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envelope with solid fill"/>
        </a:ext>
      </dgm:extLst>
    </dgm:pt>
    <dgm:pt modelId="{1B2C445F-BA63-4E72-9E81-32A83ED5D7C1}" type="pres">
      <dgm:prSet presAssocID="{E91E4EBB-9D8B-4115-9CDE-F0EB94C844C9}" presName="spaceRect" presStyleCnt="0"/>
      <dgm:spPr/>
    </dgm:pt>
    <dgm:pt modelId="{7C384CCC-A588-4E49-A334-1B170F15C50F}" type="pres">
      <dgm:prSet presAssocID="{E91E4EBB-9D8B-4115-9CDE-F0EB94C844C9}" presName="textRect" presStyleLbl="revTx" presStyleIdx="2" presStyleCnt="4">
        <dgm:presLayoutVars>
          <dgm:chMax val="1"/>
          <dgm:chPref val="1"/>
        </dgm:presLayoutVars>
      </dgm:prSet>
      <dgm:spPr/>
    </dgm:pt>
    <dgm:pt modelId="{247ACF57-DBE9-41F9-B7C0-A6284FB77D60}" type="pres">
      <dgm:prSet presAssocID="{4335103E-9A4E-464F-B80C-724FA72BC6C0}" presName="sibTrans" presStyleCnt="0"/>
      <dgm:spPr/>
    </dgm:pt>
    <dgm:pt modelId="{E891F0A9-4018-4746-95EA-07BE1C85477E}" type="pres">
      <dgm:prSet presAssocID="{A38989BC-451F-4602-8118-1EB084BC08E5}" presName="compNode" presStyleCnt="0"/>
      <dgm:spPr/>
    </dgm:pt>
    <dgm:pt modelId="{8D4F83BF-93B3-4469-8B7A-CD5175D72ACD}" type="pres">
      <dgm:prSet presAssocID="{A38989BC-451F-4602-8118-1EB084BC08E5}" presName="iconBgRect" presStyleLbl="bgShp" presStyleIdx="3" presStyleCnt="4"/>
      <dgm:spPr>
        <a:xfrm>
          <a:off x="6883800" y="628200"/>
          <a:ext cx="1098000" cy="1098000"/>
        </a:xfrm>
        <a:prstGeom prst="round2DiagRect">
          <a:avLst>
            <a:gd name="adj1" fmla="val 29727"/>
            <a:gd name="adj2" fmla="val 0"/>
          </a:avLst>
        </a:prstGeom>
      </dgm:spPr>
    </dgm:pt>
    <dgm:pt modelId="{1C6ECC57-FE79-4397-92F7-0F744BE4CE0F}" type="pres">
      <dgm:prSet presAssocID="{A38989BC-451F-4602-8118-1EB084BC08E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aptop with solid fill"/>
        </a:ext>
      </dgm:extLst>
    </dgm:pt>
    <dgm:pt modelId="{6D8165ED-F2D6-4331-966C-747081C4340C}" type="pres">
      <dgm:prSet presAssocID="{A38989BC-451F-4602-8118-1EB084BC08E5}" presName="spaceRect" presStyleCnt="0"/>
      <dgm:spPr/>
    </dgm:pt>
    <dgm:pt modelId="{3A002572-C89C-4FB0-831F-27B8D1689A25}" type="pres">
      <dgm:prSet presAssocID="{A38989BC-451F-4602-8118-1EB084BC08E5}" presName="textRect" presStyleLbl="revTx" presStyleIdx="3" presStyleCnt="4">
        <dgm:presLayoutVars>
          <dgm:chMax val="1"/>
          <dgm:chPref val="1"/>
        </dgm:presLayoutVars>
      </dgm:prSet>
      <dgm:spPr/>
    </dgm:pt>
  </dgm:ptLst>
  <dgm:cxnLst>
    <dgm:cxn modelId="{C2C2D118-6E1E-4D45-8740-49BE9A12D605}" type="presOf" srcId="{D9A1F17C-C486-48FF-89DC-882BC4D7F0B0}" destId="{22476AD2-D944-466E-A3FA-4E6C2CCF6499}" srcOrd="0" destOrd="0" presId="urn:microsoft.com/office/officeart/2018/5/layout/IconLeafLabelList"/>
    <dgm:cxn modelId="{B1F87B1D-601A-40B2-BC43-36836C00B148}" type="presOf" srcId="{A38989BC-451F-4602-8118-1EB084BC08E5}" destId="{3A002572-C89C-4FB0-831F-27B8D1689A25}" srcOrd="0" destOrd="0" presId="urn:microsoft.com/office/officeart/2018/5/layout/IconLeafLabelList"/>
    <dgm:cxn modelId="{601D562C-C2E9-4112-A8CF-C0A4F2207E1A}" srcId="{305E38E6-6044-4A88-A0B7-99A719969571}" destId="{CDCA2EE0-442A-47FB-AA59-7CE330082392}" srcOrd="0" destOrd="0" parTransId="{68CFE67A-7380-4D80-9D65-E7B8CE95A14C}" sibTransId="{4246C5E9-E9E4-4266-AC56-6EF74C771722}"/>
    <dgm:cxn modelId="{C808963D-1D16-4FBB-AD1A-7EF1DB275154}" srcId="{305E38E6-6044-4A88-A0B7-99A719969571}" destId="{D9A1F17C-C486-48FF-89DC-882BC4D7F0B0}" srcOrd="1" destOrd="0" parTransId="{48A7CFE4-8AC4-46CB-AD41-E52E3B078410}" sibTransId="{3384542E-E7A5-4263-AA7E-8DC9D1716B8E}"/>
    <dgm:cxn modelId="{64902E41-310F-4BE2-A6AA-4704568B62E2}" srcId="{305E38E6-6044-4A88-A0B7-99A719969571}" destId="{A38989BC-451F-4602-8118-1EB084BC08E5}" srcOrd="3" destOrd="0" parTransId="{99E4373F-8AA1-4A86-8C1B-E17A2992C529}" sibTransId="{C73B1886-FF6B-4CF8-8E7C-AF653A5A76B1}"/>
    <dgm:cxn modelId="{08E33163-3C87-4AED-8DA8-1D9BF9E13D51}" type="presOf" srcId="{305E38E6-6044-4A88-A0B7-99A719969571}" destId="{E5ED6375-4DFD-46E1-B9BF-A8F31917E2F5}" srcOrd="0" destOrd="0" presId="urn:microsoft.com/office/officeart/2018/5/layout/IconLeafLabelList"/>
    <dgm:cxn modelId="{ADD845D9-85AA-43DC-9788-D36957A2CFDE}" type="presOf" srcId="{CDCA2EE0-442A-47FB-AA59-7CE330082392}" destId="{D8F978EF-E3C5-4777-B488-34FA8C93E716}" srcOrd="0" destOrd="0" presId="urn:microsoft.com/office/officeart/2018/5/layout/IconLeafLabelList"/>
    <dgm:cxn modelId="{B7AC39E8-707A-4A62-966C-44B4820DC075}" srcId="{305E38E6-6044-4A88-A0B7-99A719969571}" destId="{E91E4EBB-9D8B-4115-9CDE-F0EB94C844C9}" srcOrd="2" destOrd="0" parTransId="{73A42ADF-6421-4332-B2DC-3945B07A6C37}" sibTransId="{4335103E-9A4E-464F-B80C-724FA72BC6C0}"/>
    <dgm:cxn modelId="{43ED33F1-0113-4990-A178-13D307AB7253}" type="presOf" srcId="{E91E4EBB-9D8B-4115-9CDE-F0EB94C844C9}" destId="{7C384CCC-A588-4E49-A334-1B170F15C50F}" srcOrd="0" destOrd="0" presId="urn:microsoft.com/office/officeart/2018/5/layout/IconLeafLabelList"/>
    <dgm:cxn modelId="{1843DAA6-100C-4FB6-9DD0-463E85F7744C}" type="presParOf" srcId="{E5ED6375-4DFD-46E1-B9BF-A8F31917E2F5}" destId="{D0EF92CF-6905-4FD0-A227-83B757CFAA28}" srcOrd="0" destOrd="0" presId="urn:microsoft.com/office/officeart/2018/5/layout/IconLeafLabelList"/>
    <dgm:cxn modelId="{DEF9377B-33EC-41CA-BAFF-0BE55F5D05AE}" type="presParOf" srcId="{D0EF92CF-6905-4FD0-A227-83B757CFAA28}" destId="{0466443E-C7A8-416C-8AEA-258D78C6B85B}" srcOrd="0" destOrd="0" presId="urn:microsoft.com/office/officeart/2018/5/layout/IconLeafLabelList"/>
    <dgm:cxn modelId="{FB36FC63-3127-4E4E-B6D2-A3753CEAE324}" type="presParOf" srcId="{D0EF92CF-6905-4FD0-A227-83B757CFAA28}" destId="{9B793255-1B51-4D70-BD94-B7DCE52F2BBB}" srcOrd="1" destOrd="0" presId="urn:microsoft.com/office/officeart/2018/5/layout/IconLeafLabelList"/>
    <dgm:cxn modelId="{A26DAC6F-7012-4F1A-AB26-C69D9597F77E}" type="presParOf" srcId="{D0EF92CF-6905-4FD0-A227-83B757CFAA28}" destId="{06955A48-0466-4BE9-AEC7-C1408D966C1A}" srcOrd="2" destOrd="0" presId="urn:microsoft.com/office/officeart/2018/5/layout/IconLeafLabelList"/>
    <dgm:cxn modelId="{23224A09-05F7-4DF2-993B-AF2BFD30F526}" type="presParOf" srcId="{D0EF92CF-6905-4FD0-A227-83B757CFAA28}" destId="{D8F978EF-E3C5-4777-B488-34FA8C93E716}" srcOrd="3" destOrd="0" presId="urn:microsoft.com/office/officeart/2018/5/layout/IconLeafLabelList"/>
    <dgm:cxn modelId="{1336F262-A662-4640-BD97-C4D2033BDF23}" type="presParOf" srcId="{E5ED6375-4DFD-46E1-B9BF-A8F31917E2F5}" destId="{0DC270FB-C8F6-47C9-857F-6082AB8F5478}" srcOrd="1" destOrd="0" presId="urn:microsoft.com/office/officeart/2018/5/layout/IconLeafLabelList"/>
    <dgm:cxn modelId="{52FB8365-208B-4D1D-A531-2CDBAE0BCCD7}" type="presParOf" srcId="{E5ED6375-4DFD-46E1-B9BF-A8F31917E2F5}" destId="{BC11001D-C70A-4549-980E-FBCD538FB20C}" srcOrd="2" destOrd="0" presId="urn:microsoft.com/office/officeart/2018/5/layout/IconLeafLabelList"/>
    <dgm:cxn modelId="{3187D2BA-7278-490C-BEEA-AB01DDEE27E5}" type="presParOf" srcId="{BC11001D-C70A-4549-980E-FBCD538FB20C}" destId="{49C84140-519B-4A58-B2F1-A359B212F137}" srcOrd="0" destOrd="0" presId="urn:microsoft.com/office/officeart/2018/5/layout/IconLeafLabelList"/>
    <dgm:cxn modelId="{EE4EC662-3B6A-425E-B685-713E1AF149D0}" type="presParOf" srcId="{BC11001D-C70A-4549-980E-FBCD538FB20C}" destId="{34C4C483-227E-4117-94A0-A94ECD98125B}" srcOrd="1" destOrd="0" presId="urn:microsoft.com/office/officeart/2018/5/layout/IconLeafLabelList"/>
    <dgm:cxn modelId="{7341E9C9-B4FF-41CA-B822-9F699F7D5299}" type="presParOf" srcId="{BC11001D-C70A-4549-980E-FBCD538FB20C}" destId="{576F44B7-1989-45F6-8F51-BDD462D549CE}" srcOrd="2" destOrd="0" presId="urn:microsoft.com/office/officeart/2018/5/layout/IconLeafLabelList"/>
    <dgm:cxn modelId="{1F339562-62B2-4743-B982-11345685FB53}" type="presParOf" srcId="{BC11001D-C70A-4549-980E-FBCD538FB20C}" destId="{22476AD2-D944-466E-A3FA-4E6C2CCF6499}" srcOrd="3" destOrd="0" presId="urn:microsoft.com/office/officeart/2018/5/layout/IconLeafLabelList"/>
    <dgm:cxn modelId="{E8D59554-30FE-446B-B618-89A70F893DD4}" type="presParOf" srcId="{E5ED6375-4DFD-46E1-B9BF-A8F31917E2F5}" destId="{1A6CF156-6D51-48FC-92BC-80E5BBB85801}" srcOrd="3" destOrd="0" presId="urn:microsoft.com/office/officeart/2018/5/layout/IconLeafLabelList"/>
    <dgm:cxn modelId="{48086D9E-27E1-4187-951D-E353E8F6E31F}" type="presParOf" srcId="{E5ED6375-4DFD-46E1-B9BF-A8F31917E2F5}" destId="{341FA7AA-0D57-432D-9DAE-3E136FC8283F}" srcOrd="4" destOrd="0" presId="urn:microsoft.com/office/officeart/2018/5/layout/IconLeafLabelList"/>
    <dgm:cxn modelId="{ED734341-8A33-4B39-9A14-DBEB91A64EA7}" type="presParOf" srcId="{341FA7AA-0D57-432D-9DAE-3E136FC8283F}" destId="{57EEC0EF-10D2-4BCA-A128-7E11DDE0CBB7}" srcOrd="0" destOrd="0" presId="urn:microsoft.com/office/officeart/2018/5/layout/IconLeafLabelList"/>
    <dgm:cxn modelId="{2B94ADC4-809B-48EC-BF0F-C469CEFF5B5A}" type="presParOf" srcId="{341FA7AA-0D57-432D-9DAE-3E136FC8283F}" destId="{30E8715E-9B7C-4CE6-8F52-A4C165E04677}" srcOrd="1" destOrd="0" presId="urn:microsoft.com/office/officeart/2018/5/layout/IconLeafLabelList"/>
    <dgm:cxn modelId="{C79628E2-7DCC-42A9-82A3-BE1FC0E56C0D}" type="presParOf" srcId="{341FA7AA-0D57-432D-9DAE-3E136FC8283F}" destId="{1B2C445F-BA63-4E72-9E81-32A83ED5D7C1}" srcOrd="2" destOrd="0" presId="urn:microsoft.com/office/officeart/2018/5/layout/IconLeafLabelList"/>
    <dgm:cxn modelId="{F7AA9459-099E-4573-B19E-9D123B039EA9}" type="presParOf" srcId="{341FA7AA-0D57-432D-9DAE-3E136FC8283F}" destId="{7C384CCC-A588-4E49-A334-1B170F15C50F}" srcOrd="3" destOrd="0" presId="urn:microsoft.com/office/officeart/2018/5/layout/IconLeafLabelList"/>
    <dgm:cxn modelId="{C7C7437B-4B8B-48BD-BC1D-7FCC94A31687}" type="presParOf" srcId="{E5ED6375-4DFD-46E1-B9BF-A8F31917E2F5}" destId="{247ACF57-DBE9-41F9-B7C0-A6284FB77D60}" srcOrd="5" destOrd="0" presId="urn:microsoft.com/office/officeart/2018/5/layout/IconLeafLabelList"/>
    <dgm:cxn modelId="{8A85F2F7-5B41-4376-B188-B37E5694D718}" type="presParOf" srcId="{E5ED6375-4DFD-46E1-B9BF-A8F31917E2F5}" destId="{E891F0A9-4018-4746-95EA-07BE1C85477E}" srcOrd="6" destOrd="0" presId="urn:microsoft.com/office/officeart/2018/5/layout/IconLeafLabelList"/>
    <dgm:cxn modelId="{43CE05FE-4061-4E1F-89EE-EEA24E846DB5}" type="presParOf" srcId="{E891F0A9-4018-4746-95EA-07BE1C85477E}" destId="{8D4F83BF-93B3-4469-8B7A-CD5175D72ACD}" srcOrd="0" destOrd="0" presId="urn:microsoft.com/office/officeart/2018/5/layout/IconLeafLabelList"/>
    <dgm:cxn modelId="{AEDF6BEC-9552-402D-B406-D1368AA105A5}" type="presParOf" srcId="{E891F0A9-4018-4746-95EA-07BE1C85477E}" destId="{1C6ECC57-FE79-4397-92F7-0F744BE4CE0F}" srcOrd="1" destOrd="0" presId="urn:microsoft.com/office/officeart/2018/5/layout/IconLeafLabelList"/>
    <dgm:cxn modelId="{9AF7BB80-A946-48FF-ABB9-B9F24E8DC2DA}" type="presParOf" srcId="{E891F0A9-4018-4746-95EA-07BE1C85477E}" destId="{6D8165ED-F2D6-4331-966C-747081C4340C}" srcOrd="2" destOrd="0" presId="urn:microsoft.com/office/officeart/2018/5/layout/IconLeafLabelList"/>
    <dgm:cxn modelId="{46C8FDF3-6D2D-40AA-A1CE-1E78320A9521}" type="presParOf" srcId="{E891F0A9-4018-4746-95EA-07BE1C85477E}" destId="{3A002572-C89C-4FB0-831F-27B8D1689A2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E7B4AA-F5B2-411F-A52D-AC5E721697E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408E239-EB4D-4F01-BDC9-5737F443F417}">
      <dgm:prSet custT="1"/>
      <dgm:spPr/>
      <dgm:t>
        <a:bodyPr/>
        <a:lstStyle/>
        <a:p>
          <a:pPr>
            <a:lnSpc>
              <a:spcPct val="100000"/>
            </a:lnSpc>
          </a:pPr>
          <a:r>
            <a:rPr lang="en-US" sz="1200"/>
            <a:t>Please ensure that you are including a </a:t>
          </a:r>
          <a:r>
            <a:rPr lang="en-US" sz="1200" b="1"/>
            <a:t>copy of the provided transmittal sheet</a:t>
          </a:r>
          <a:r>
            <a:rPr lang="en-US" sz="1200"/>
            <a:t>, and that you are retaining your own copy of the transmittal sheet for records throughout the year. </a:t>
          </a:r>
          <a:endParaRPr lang="en-US" sz="1200" dirty="0"/>
        </a:p>
      </dgm:t>
    </dgm:pt>
    <dgm:pt modelId="{ACD62722-987D-4108-9077-9DEAFD9C24B7}" type="parTrans" cxnId="{AE8271D5-A8ED-4DD1-ADBD-E898CA375C5B}">
      <dgm:prSet/>
      <dgm:spPr/>
      <dgm:t>
        <a:bodyPr/>
        <a:lstStyle/>
        <a:p>
          <a:endParaRPr lang="en-US" sz="1200"/>
        </a:p>
      </dgm:t>
    </dgm:pt>
    <dgm:pt modelId="{C4547B3D-EB37-4C91-ACF9-C36012B7429B}" type="sibTrans" cxnId="{AE8271D5-A8ED-4DD1-ADBD-E898CA375C5B}">
      <dgm:prSet/>
      <dgm:spPr/>
      <dgm:t>
        <a:bodyPr/>
        <a:lstStyle/>
        <a:p>
          <a:endParaRPr lang="en-US" sz="1200"/>
        </a:p>
      </dgm:t>
    </dgm:pt>
    <dgm:pt modelId="{8141892E-4FD6-41D7-9BC3-AFCBEDF7CC6D}">
      <dgm:prSet custT="1"/>
      <dgm:spPr/>
      <dgm:t>
        <a:bodyPr/>
        <a:lstStyle/>
        <a:p>
          <a:pPr>
            <a:lnSpc>
              <a:spcPct val="100000"/>
            </a:lnSpc>
          </a:pPr>
          <a:r>
            <a:rPr lang="en-US" sz="1200"/>
            <a:t>It is essential that </a:t>
          </a:r>
          <a:r>
            <a:rPr lang="en-US" sz="1200" b="1"/>
            <a:t>all parishes make use of the same transmittal sheet</a:t>
          </a:r>
          <a:r>
            <a:rPr lang="en-US" sz="1200"/>
            <a:t> for consistent recordkeeping and to boost processing efficiency.</a:t>
          </a:r>
        </a:p>
      </dgm:t>
    </dgm:pt>
    <dgm:pt modelId="{2BFA303A-9D46-4624-8904-C22D813742FA}" type="parTrans" cxnId="{A1299F93-7073-4253-A603-2DC877FBB499}">
      <dgm:prSet/>
      <dgm:spPr/>
      <dgm:t>
        <a:bodyPr/>
        <a:lstStyle/>
        <a:p>
          <a:endParaRPr lang="en-US" sz="1200"/>
        </a:p>
      </dgm:t>
    </dgm:pt>
    <dgm:pt modelId="{D654402A-388D-4479-98E0-60D83D970540}" type="sibTrans" cxnId="{A1299F93-7073-4253-A603-2DC877FBB499}">
      <dgm:prSet/>
      <dgm:spPr/>
      <dgm:t>
        <a:bodyPr/>
        <a:lstStyle/>
        <a:p>
          <a:endParaRPr lang="en-US" sz="1200"/>
        </a:p>
      </dgm:t>
    </dgm:pt>
    <dgm:pt modelId="{80178FBF-4DD0-4F89-A922-6DE8EF6CFFB0}" type="pres">
      <dgm:prSet presAssocID="{A6E7B4AA-F5B2-411F-A52D-AC5E721697E4}" presName="root" presStyleCnt="0">
        <dgm:presLayoutVars>
          <dgm:dir/>
          <dgm:resizeHandles val="exact"/>
        </dgm:presLayoutVars>
      </dgm:prSet>
      <dgm:spPr/>
    </dgm:pt>
    <dgm:pt modelId="{1EA816DC-A958-497B-9C65-CA67163AE52D}" type="pres">
      <dgm:prSet presAssocID="{9408E239-EB4D-4F01-BDC9-5737F443F417}" presName="compNode" presStyleCnt="0"/>
      <dgm:spPr/>
    </dgm:pt>
    <dgm:pt modelId="{8A1B3739-1E4B-46B0-A15F-F7AD2F3B0B50}" type="pres">
      <dgm:prSet presAssocID="{9408E239-EB4D-4F01-BDC9-5737F443F4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inter"/>
        </a:ext>
      </dgm:extLst>
    </dgm:pt>
    <dgm:pt modelId="{7A9CE7CE-0CA5-416A-A2AF-4C88BBAF2BDF}" type="pres">
      <dgm:prSet presAssocID="{9408E239-EB4D-4F01-BDC9-5737F443F417}" presName="spaceRect" presStyleCnt="0"/>
      <dgm:spPr/>
    </dgm:pt>
    <dgm:pt modelId="{DF395FDF-C53E-4E3A-A493-5FB00D1030F7}" type="pres">
      <dgm:prSet presAssocID="{9408E239-EB4D-4F01-BDC9-5737F443F417}" presName="textRect" presStyleLbl="revTx" presStyleIdx="0" presStyleCnt="2">
        <dgm:presLayoutVars>
          <dgm:chMax val="1"/>
          <dgm:chPref val="1"/>
        </dgm:presLayoutVars>
      </dgm:prSet>
      <dgm:spPr/>
    </dgm:pt>
    <dgm:pt modelId="{24480AEC-4443-498F-9D69-C5A822FD46BB}" type="pres">
      <dgm:prSet presAssocID="{C4547B3D-EB37-4C91-ACF9-C36012B7429B}" presName="sibTrans" presStyleCnt="0"/>
      <dgm:spPr/>
    </dgm:pt>
    <dgm:pt modelId="{AC514893-90E2-483E-8CBA-62FD880C4B7E}" type="pres">
      <dgm:prSet presAssocID="{8141892E-4FD6-41D7-9BC3-AFCBEDF7CC6D}" presName="compNode" presStyleCnt="0"/>
      <dgm:spPr/>
    </dgm:pt>
    <dgm:pt modelId="{CB3E51B7-A989-4C7B-9DD8-7481FF2AE3EA}" type="pres">
      <dgm:prSet presAssocID="{8141892E-4FD6-41D7-9BC3-AFCBEDF7CC6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45A9D969-CC58-4178-929C-8765C6A089C7}" type="pres">
      <dgm:prSet presAssocID="{8141892E-4FD6-41D7-9BC3-AFCBEDF7CC6D}" presName="spaceRect" presStyleCnt="0"/>
      <dgm:spPr/>
    </dgm:pt>
    <dgm:pt modelId="{EA379126-6E27-491B-A84F-14B9535E8AD2}" type="pres">
      <dgm:prSet presAssocID="{8141892E-4FD6-41D7-9BC3-AFCBEDF7CC6D}" presName="textRect" presStyleLbl="revTx" presStyleIdx="1" presStyleCnt="2">
        <dgm:presLayoutVars>
          <dgm:chMax val="1"/>
          <dgm:chPref val="1"/>
        </dgm:presLayoutVars>
      </dgm:prSet>
      <dgm:spPr/>
    </dgm:pt>
  </dgm:ptLst>
  <dgm:cxnLst>
    <dgm:cxn modelId="{194D840E-1CE0-48C5-8E81-FAF1899F6EAE}" type="presOf" srcId="{8141892E-4FD6-41D7-9BC3-AFCBEDF7CC6D}" destId="{EA379126-6E27-491B-A84F-14B9535E8AD2}" srcOrd="0" destOrd="0" presId="urn:microsoft.com/office/officeart/2018/2/layout/IconLabelList"/>
    <dgm:cxn modelId="{A1299F93-7073-4253-A603-2DC877FBB499}" srcId="{A6E7B4AA-F5B2-411F-A52D-AC5E721697E4}" destId="{8141892E-4FD6-41D7-9BC3-AFCBEDF7CC6D}" srcOrd="1" destOrd="0" parTransId="{2BFA303A-9D46-4624-8904-C22D813742FA}" sibTransId="{D654402A-388D-4479-98E0-60D83D970540}"/>
    <dgm:cxn modelId="{35FFA694-3AB9-44C1-A00B-77C55DF53BF2}" type="presOf" srcId="{A6E7B4AA-F5B2-411F-A52D-AC5E721697E4}" destId="{80178FBF-4DD0-4F89-A922-6DE8EF6CFFB0}" srcOrd="0" destOrd="0" presId="urn:microsoft.com/office/officeart/2018/2/layout/IconLabelList"/>
    <dgm:cxn modelId="{3B4FD6CC-2E99-40DB-8E52-21DCA880AB68}" type="presOf" srcId="{9408E239-EB4D-4F01-BDC9-5737F443F417}" destId="{DF395FDF-C53E-4E3A-A493-5FB00D1030F7}" srcOrd="0" destOrd="0" presId="urn:microsoft.com/office/officeart/2018/2/layout/IconLabelList"/>
    <dgm:cxn modelId="{AE8271D5-A8ED-4DD1-ADBD-E898CA375C5B}" srcId="{A6E7B4AA-F5B2-411F-A52D-AC5E721697E4}" destId="{9408E239-EB4D-4F01-BDC9-5737F443F417}" srcOrd="0" destOrd="0" parTransId="{ACD62722-987D-4108-9077-9DEAFD9C24B7}" sibTransId="{C4547B3D-EB37-4C91-ACF9-C36012B7429B}"/>
    <dgm:cxn modelId="{08FD827F-94A3-4EC6-8E90-1CEC4832F6F7}" type="presParOf" srcId="{80178FBF-4DD0-4F89-A922-6DE8EF6CFFB0}" destId="{1EA816DC-A958-497B-9C65-CA67163AE52D}" srcOrd="0" destOrd="0" presId="urn:microsoft.com/office/officeart/2018/2/layout/IconLabelList"/>
    <dgm:cxn modelId="{FDC11EFC-5180-4AC7-935B-7D1DE6A356B4}" type="presParOf" srcId="{1EA816DC-A958-497B-9C65-CA67163AE52D}" destId="{8A1B3739-1E4B-46B0-A15F-F7AD2F3B0B50}" srcOrd="0" destOrd="0" presId="urn:microsoft.com/office/officeart/2018/2/layout/IconLabelList"/>
    <dgm:cxn modelId="{77BB67D8-2C32-49A4-9ED8-06EAC1345E34}" type="presParOf" srcId="{1EA816DC-A958-497B-9C65-CA67163AE52D}" destId="{7A9CE7CE-0CA5-416A-A2AF-4C88BBAF2BDF}" srcOrd="1" destOrd="0" presId="urn:microsoft.com/office/officeart/2018/2/layout/IconLabelList"/>
    <dgm:cxn modelId="{82D9622B-5A14-4E70-AAA1-513E7C7F85C7}" type="presParOf" srcId="{1EA816DC-A958-497B-9C65-CA67163AE52D}" destId="{DF395FDF-C53E-4E3A-A493-5FB00D1030F7}" srcOrd="2" destOrd="0" presId="urn:microsoft.com/office/officeart/2018/2/layout/IconLabelList"/>
    <dgm:cxn modelId="{E8373AA0-BE8E-4651-8137-26F73F3E8843}" type="presParOf" srcId="{80178FBF-4DD0-4F89-A922-6DE8EF6CFFB0}" destId="{24480AEC-4443-498F-9D69-C5A822FD46BB}" srcOrd="1" destOrd="0" presId="urn:microsoft.com/office/officeart/2018/2/layout/IconLabelList"/>
    <dgm:cxn modelId="{241B4E21-E8F5-488A-9893-34CFECE684E4}" type="presParOf" srcId="{80178FBF-4DD0-4F89-A922-6DE8EF6CFFB0}" destId="{AC514893-90E2-483E-8CBA-62FD880C4B7E}" srcOrd="2" destOrd="0" presId="urn:microsoft.com/office/officeart/2018/2/layout/IconLabelList"/>
    <dgm:cxn modelId="{1DEEAA48-58E8-4DC6-8F2C-D1F9CFAF582B}" type="presParOf" srcId="{AC514893-90E2-483E-8CBA-62FD880C4B7E}" destId="{CB3E51B7-A989-4C7B-9DD8-7481FF2AE3EA}" srcOrd="0" destOrd="0" presId="urn:microsoft.com/office/officeart/2018/2/layout/IconLabelList"/>
    <dgm:cxn modelId="{1F960882-DE90-4CE4-89A6-2106398AC82D}" type="presParOf" srcId="{AC514893-90E2-483E-8CBA-62FD880C4B7E}" destId="{45A9D969-CC58-4178-929C-8765C6A089C7}" srcOrd="1" destOrd="0" presId="urn:microsoft.com/office/officeart/2018/2/layout/IconLabelList"/>
    <dgm:cxn modelId="{03054412-E59A-480C-A1CC-8376EDE2BD16}" type="presParOf" srcId="{AC514893-90E2-483E-8CBA-62FD880C4B7E}" destId="{EA379126-6E27-491B-A84F-14B9535E8AD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9841BB-B025-4A04-87B9-5E499CC8A9E1}"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0AF09AD-6EFF-4632-90E1-B5E6DB509BDD}">
      <dgm:prSet/>
      <dgm:spPr/>
      <dgm:t>
        <a:bodyPr/>
        <a:lstStyle/>
        <a:p>
          <a:pPr>
            <a:lnSpc>
              <a:spcPct val="100000"/>
            </a:lnSpc>
            <a:defRPr b="1"/>
          </a:pPr>
          <a:r>
            <a:rPr lang="en-US" dirty="0"/>
            <a:t>Diocesan ID Number (typically 5-6 digits found on both the parish roster and parishioner labels with barcodes)</a:t>
          </a:r>
        </a:p>
      </dgm:t>
    </dgm:pt>
    <dgm:pt modelId="{024749D8-2B31-4948-9906-05F78DA7526C}" type="parTrans" cxnId="{C0584C66-82F9-4CE4-ADF5-1387F7B42DDC}">
      <dgm:prSet/>
      <dgm:spPr/>
      <dgm:t>
        <a:bodyPr/>
        <a:lstStyle/>
        <a:p>
          <a:endParaRPr lang="en-US"/>
        </a:p>
      </dgm:t>
    </dgm:pt>
    <dgm:pt modelId="{C660227E-88C7-417D-9AC2-05120F6FECCF}" type="sibTrans" cxnId="{C0584C66-82F9-4CE4-ADF5-1387F7B42DDC}">
      <dgm:prSet/>
      <dgm:spPr/>
      <dgm:t>
        <a:bodyPr/>
        <a:lstStyle/>
        <a:p>
          <a:endParaRPr lang="en-US"/>
        </a:p>
      </dgm:t>
    </dgm:pt>
    <dgm:pt modelId="{C591D5ED-BFA6-4103-97D1-57958135C6EA}">
      <dgm:prSet/>
      <dgm:spPr/>
      <dgm:t>
        <a:bodyPr/>
        <a:lstStyle/>
        <a:p>
          <a:pPr>
            <a:lnSpc>
              <a:spcPct val="100000"/>
            </a:lnSpc>
            <a:defRPr b="1"/>
          </a:pPr>
          <a:r>
            <a:rPr lang="en-US" dirty="0"/>
            <a:t>Indicate if you are unable to find the ID number or if they are a newly registered parishioner</a:t>
          </a:r>
        </a:p>
      </dgm:t>
    </dgm:pt>
    <dgm:pt modelId="{CD1C8AB4-3D90-4EFB-914F-196FE2D3FC4C}" type="parTrans" cxnId="{4F85D325-9792-449F-9B17-F51A6E96A272}">
      <dgm:prSet/>
      <dgm:spPr/>
      <dgm:t>
        <a:bodyPr/>
        <a:lstStyle/>
        <a:p>
          <a:endParaRPr lang="en-US"/>
        </a:p>
      </dgm:t>
    </dgm:pt>
    <dgm:pt modelId="{233F452D-DB7A-4E9B-8456-B9B50B01DC1B}" type="sibTrans" cxnId="{4F85D325-9792-449F-9B17-F51A6E96A272}">
      <dgm:prSet/>
      <dgm:spPr/>
      <dgm:t>
        <a:bodyPr/>
        <a:lstStyle/>
        <a:p>
          <a:endParaRPr lang="en-US"/>
        </a:p>
      </dgm:t>
    </dgm:pt>
    <dgm:pt modelId="{914DAB82-A0EE-4D5B-B296-1898C5DAE899}">
      <dgm:prSet custT="1"/>
      <dgm:spPr/>
      <dgm:t>
        <a:bodyPr/>
        <a:lstStyle/>
        <a:p>
          <a:pPr>
            <a:lnSpc>
              <a:spcPct val="100000"/>
            </a:lnSpc>
          </a:pPr>
          <a:r>
            <a:rPr lang="en-US" sz="1200" dirty="0"/>
            <a:t>If you do not have an ID number for your parishioner, it is likely they submitted an update directly to the diocese in the updates section of their pledge card.</a:t>
          </a:r>
        </a:p>
      </dgm:t>
    </dgm:pt>
    <dgm:pt modelId="{7EC60093-0044-47B2-A02F-6DFC32F3402C}" type="parTrans" cxnId="{DC97E17F-0A27-4A9A-A4A7-A25964453B71}">
      <dgm:prSet/>
      <dgm:spPr/>
      <dgm:t>
        <a:bodyPr/>
        <a:lstStyle/>
        <a:p>
          <a:endParaRPr lang="en-US"/>
        </a:p>
      </dgm:t>
    </dgm:pt>
    <dgm:pt modelId="{98457DB1-6CB2-4712-8333-A1EF34D31514}" type="sibTrans" cxnId="{DC97E17F-0A27-4A9A-A4A7-A25964453B71}">
      <dgm:prSet/>
      <dgm:spPr/>
      <dgm:t>
        <a:bodyPr/>
        <a:lstStyle/>
        <a:p>
          <a:endParaRPr lang="en-US"/>
        </a:p>
      </dgm:t>
    </dgm:pt>
    <dgm:pt modelId="{EA866197-7B5D-40CE-A29E-0BE7A09064A2}" type="pres">
      <dgm:prSet presAssocID="{B39841BB-B025-4A04-87B9-5E499CC8A9E1}" presName="root" presStyleCnt="0">
        <dgm:presLayoutVars>
          <dgm:dir/>
          <dgm:resizeHandles val="exact"/>
        </dgm:presLayoutVars>
      </dgm:prSet>
      <dgm:spPr/>
    </dgm:pt>
    <dgm:pt modelId="{B02B4080-446B-4A11-8CC8-201BA6C275A8}" type="pres">
      <dgm:prSet presAssocID="{70AF09AD-6EFF-4632-90E1-B5E6DB509BDD}" presName="compNode" presStyleCnt="0"/>
      <dgm:spPr/>
    </dgm:pt>
    <dgm:pt modelId="{88057FAC-B709-4B6A-A001-14E79E80DCC0}" type="pres">
      <dgm:prSet presAssocID="{70AF09AD-6EFF-4632-90E1-B5E6DB509BDD}" presName="iconRect" presStyleLbl="node1" presStyleIdx="0" presStyleCnt="2" custScaleX="165161" custScaleY="143525" custLinFactNeighborX="88196" custLinFactNeighborY="-2273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code"/>
        </a:ext>
      </dgm:extLst>
    </dgm:pt>
    <dgm:pt modelId="{A1021140-2263-424C-94A0-C89EA4CDA894}" type="pres">
      <dgm:prSet presAssocID="{70AF09AD-6EFF-4632-90E1-B5E6DB509BDD}" presName="iconSpace" presStyleCnt="0"/>
      <dgm:spPr/>
    </dgm:pt>
    <dgm:pt modelId="{61D95B5D-B217-4896-8414-3504333E85EE}" type="pres">
      <dgm:prSet presAssocID="{70AF09AD-6EFF-4632-90E1-B5E6DB509BDD}" presName="parTx" presStyleLbl="revTx" presStyleIdx="0" presStyleCnt="4">
        <dgm:presLayoutVars>
          <dgm:chMax val="0"/>
          <dgm:chPref val="0"/>
        </dgm:presLayoutVars>
      </dgm:prSet>
      <dgm:spPr/>
    </dgm:pt>
    <dgm:pt modelId="{208053D1-9CF3-44C9-8D69-3CB0B8EF9EEB}" type="pres">
      <dgm:prSet presAssocID="{70AF09AD-6EFF-4632-90E1-B5E6DB509BDD}" presName="txSpace" presStyleCnt="0"/>
      <dgm:spPr/>
    </dgm:pt>
    <dgm:pt modelId="{1CF565B1-6193-4AEF-973C-E46FCFC6BBB8}" type="pres">
      <dgm:prSet presAssocID="{70AF09AD-6EFF-4632-90E1-B5E6DB509BDD}" presName="desTx" presStyleLbl="revTx" presStyleIdx="1" presStyleCnt="4">
        <dgm:presLayoutVars/>
      </dgm:prSet>
      <dgm:spPr/>
    </dgm:pt>
    <dgm:pt modelId="{D18E1A37-C2B5-4A02-BE89-6DD76F63559F}" type="pres">
      <dgm:prSet presAssocID="{C660227E-88C7-417D-9AC2-05120F6FECCF}" presName="sibTrans" presStyleCnt="0"/>
      <dgm:spPr/>
    </dgm:pt>
    <dgm:pt modelId="{FDF2177A-0AED-472B-A5C7-F2DA378A4C0F}" type="pres">
      <dgm:prSet presAssocID="{C591D5ED-BFA6-4103-97D1-57958135C6EA}" presName="compNode" presStyleCnt="0"/>
      <dgm:spPr/>
    </dgm:pt>
    <dgm:pt modelId="{7DD54FED-FF04-428E-8433-A60E8094640A}" type="pres">
      <dgm:prSet presAssocID="{C591D5ED-BFA6-4103-97D1-57958135C6EA}" presName="iconRect" presStyleLbl="node1" presStyleIdx="1" presStyleCnt="2" custScaleX="171492" custScaleY="153797" custLinFactNeighborX="64769" custLinFactNeighborY="-3031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ployee Badge"/>
        </a:ext>
      </dgm:extLst>
    </dgm:pt>
    <dgm:pt modelId="{EC375FF6-B2CF-4E1C-887C-2FB23B32A7A1}" type="pres">
      <dgm:prSet presAssocID="{C591D5ED-BFA6-4103-97D1-57958135C6EA}" presName="iconSpace" presStyleCnt="0"/>
      <dgm:spPr/>
    </dgm:pt>
    <dgm:pt modelId="{076FC77B-BE6D-4D5C-840C-AA2230B216BE}" type="pres">
      <dgm:prSet presAssocID="{C591D5ED-BFA6-4103-97D1-57958135C6EA}" presName="parTx" presStyleLbl="revTx" presStyleIdx="2" presStyleCnt="4">
        <dgm:presLayoutVars>
          <dgm:chMax val="0"/>
          <dgm:chPref val="0"/>
        </dgm:presLayoutVars>
      </dgm:prSet>
      <dgm:spPr/>
    </dgm:pt>
    <dgm:pt modelId="{5D4D3171-E7BA-41EA-B8FC-850039FFBD66}" type="pres">
      <dgm:prSet presAssocID="{C591D5ED-BFA6-4103-97D1-57958135C6EA}" presName="txSpace" presStyleCnt="0"/>
      <dgm:spPr/>
    </dgm:pt>
    <dgm:pt modelId="{4C3DC85C-CC19-4714-84CF-1B551C4226D0}" type="pres">
      <dgm:prSet presAssocID="{C591D5ED-BFA6-4103-97D1-57958135C6EA}" presName="desTx" presStyleLbl="revTx" presStyleIdx="3" presStyleCnt="4">
        <dgm:presLayoutVars/>
      </dgm:prSet>
      <dgm:spPr/>
    </dgm:pt>
  </dgm:ptLst>
  <dgm:cxnLst>
    <dgm:cxn modelId="{E5C07F21-94D9-4DC9-86F7-F51BC4508257}" type="presOf" srcId="{914DAB82-A0EE-4D5B-B296-1898C5DAE899}" destId="{4C3DC85C-CC19-4714-84CF-1B551C4226D0}" srcOrd="0" destOrd="0" presId="urn:microsoft.com/office/officeart/2018/2/layout/IconLabelDescriptionList"/>
    <dgm:cxn modelId="{4F85D325-9792-449F-9B17-F51A6E96A272}" srcId="{B39841BB-B025-4A04-87B9-5E499CC8A9E1}" destId="{C591D5ED-BFA6-4103-97D1-57958135C6EA}" srcOrd="1" destOrd="0" parTransId="{CD1C8AB4-3D90-4EFB-914F-196FE2D3FC4C}" sibTransId="{233F452D-DB7A-4E9B-8456-B9B50B01DC1B}"/>
    <dgm:cxn modelId="{C0584C66-82F9-4CE4-ADF5-1387F7B42DDC}" srcId="{B39841BB-B025-4A04-87B9-5E499CC8A9E1}" destId="{70AF09AD-6EFF-4632-90E1-B5E6DB509BDD}" srcOrd="0" destOrd="0" parTransId="{024749D8-2B31-4948-9906-05F78DA7526C}" sibTransId="{C660227E-88C7-417D-9AC2-05120F6FECCF}"/>
    <dgm:cxn modelId="{DC97E17F-0A27-4A9A-A4A7-A25964453B71}" srcId="{C591D5ED-BFA6-4103-97D1-57958135C6EA}" destId="{914DAB82-A0EE-4D5B-B296-1898C5DAE899}" srcOrd="0" destOrd="0" parTransId="{7EC60093-0044-47B2-A02F-6DFC32F3402C}" sibTransId="{98457DB1-6CB2-4712-8333-A1EF34D31514}"/>
    <dgm:cxn modelId="{4C440886-F19B-4EA1-94ED-D8DF995E8CA9}" type="presOf" srcId="{C591D5ED-BFA6-4103-97D1-57958135C6EA}" destId="{076FC77B-BE6D-4D5C-840C-AA2230B216BE}" srcOrd="0" destOrd="0" presId="urn:microsoft.com/office/officeart/2018/2/layout/IconLabelDescriptionList"/>
    <dgm:cxn modelId="{58ECABB9-0D8D-405C-8D2E-12697D1501C0}" type="presOf" srcId="{70AF09AD-6EFF-4632-90E1-B5E6DB509BDD}" destId="{61D95B5D-B217-4896-8414-3504333E85EE}" srcOrd="0" destOrd="0" presId="urn:microsoft.com/office/officeart/2018/2/layout/IconLabelDescriptionList"/>
    <dgm:cxn modelId="{5C8369D2-1056-4B82-88F6-2A49BB9B2351}" type="presOf" srcId="{B39841BB-B025-4A04-87B9-5E499CC8A9E1}" destId="{EA866197-7B5D-40CE-A29E-0BE7A09064A2}" srcOrd="0" destOrd="0" presId="urn:microsoft.com/office/officeart/2018/2/layout/IconLabelDescriptionList"/>
    <dgm:cxn modelId="{CD045FC8-BAF2-46E1-A93D-4275E16F7415}" type="presParOf" srcId="{EA866197-7B5D-40CE-A29E-0BE7A09064A2}" destId="{B02B4080-446B-4A11-8CC8-201BA6C275A8}" srcOrd="0" destOrd="0" presId="urn:microsoft.com/office/officeart/2018/2/layout/IconLabelDescriptionList"/>
    <dgm:cxn modelId="{C7681230-D617-43E5-9D91-966481406C3A}" type="presParOf" srcId="{B02B4080-446B-4A11-8CC8-201BA6C275A8}" destId="{88057FAC-B709-4B6A-A001-14E79E80DCC0}" srcOrd="0" destOrd="0" presId="urn:microsoft.com/office/officeart/2018/2/layout/IconLabelDescriptionList"/>
    <dgm:cxn modelId="{303B40C3-17AB-435C-9588-BACB56D77312}" type="presParOf" srcId="{B02B4080-446B-4A11-8CC8-201BA6C275A8}" destId="{A1021140-2263-424C-94A0-C89EA4CDA894}" srcOrd="1" destOrd="0" presId="urn:microsoft.com/office/officeart/2018/2/layout/IconLabelDescriptionList"/>
    <dgm:cxn modelId="{CF17528C-8018-41B9-972C-BD0B135CA04A}" type="presParOf" srcId="{B02B4080-446B-4A11-8CC8-201BA6C275A8}" destId="{61D95B5D-B217-4896-8414-3504333E85EE}" srcOrd="2" destOrd="0" presId="urn:microsoft.com/office/officeart/2018/2/layout/IconLabelDescriptionList"/>
    <dgm:cxn modelId="{6D47E917-99B2-4FA7-96AD-A2E9B9F954AB}" type="presParOf" srcId="{B02B4080-446B-4A11-8CC8-201BA6C275A8}" destId="{208053D1-9CF3-44C9-8D69-3CB0B8EF9EEB}" srcOrd="3" destOrd="0" presId="urn:microsoft.com/office/officeart/2018/2/layout/IconLabelDescriptionList"/>
    <dgm:cxn modelId="{C0B5F2CA-DFF0-400A-B09F-DA6415CE601A}" type="presParOf" srcId="{B02B4080-446B-4A11-8CC8-201BA6C275A8}" destId="{1CF565B1-6193-4AEF-973C-E46FCFC6BBB8}" srcOrd="4" destOrd="0" presId="urn:microsoft.com/office/officeart/2018/2/layout/IconLabelDescriptionList"/>
    <dgm:cxn modelId="{07CADACF-1739-4DAC-BEEC-68040BF64993}" type="presParOf" srcId="{EA866197-7B5D-40CE-A29E-0BE7A09064A2}" destId="{D18E1A37-C2B5-4A02-BE89-6DD76F63559F}" srcOrd="1" destOrd="0" presId="urn:microsoft.com/office/officeart/2018/2/layout/IconLabelDescriptionList"/>
    <dgm:cxn modelId="{54FD01DC-297E-456F-983F-63E2FB3FC109}" type="presParOf" srcId="{EA866197-7B5D-40CE-A29E-0BE7A09064A2}" destId="{FDF2177A-0AED-472B-A5C7-F2DA378A4C0F}" srcOrd="2" destOrd="0" presId="urn:microsoft.com/office/officeart/2018/2/layout/IconLabelDescriptionList"/>
    <dgm:cxn modelId="{361F1FCC-72F3-470F-A1D9-EB2166F28A5D}" type="presParOf" srcId="{FDF2177A-0AED-472B-A5C7-F2DA378A4C0F}" destId="{7DD54FED-FF04-428E-8433-A60E8094640A}" srcOrd="0" destOrd="0" presId="urn:microsoft.com/office/officeart/2018/2/layout/IconLabelDescriptionList"/>
    <dgm:cxn modelId="{7D25E71C-46E9-4507-91D5-24E1A9290FA8}" type="presParOf" srcId="{FDF2177A-0AED-472B-A5C7-F2DA378A4C0F}" destId="{EC375FF6-B2CF-4E1C-887C-2FB23B32A7A1}" srcOrd="1" destOrd="0" presId="urn:microsoft.com/office/officeart/2018/2/layout/IconLabelDescriptionList"/>
    <dgm:cxn modelId="{62A4C444-91F7-4057-8660-EAC2AF652C7D}" type="presParOf" srcId="{FDF2177A-0AED-472B-A5C7-F2DA378A4C0F}" destId="{076FC77B-BE6D-4D5C-840C-AA2230B216BE}" srcOrd="2" destOrd="0" presId="urn:microsoft.com/office/officeart/2018/2/layout/IconLabelDescriptionList"/>
    <dgm:cxn modelId="{D288135B-EDEA-4313-91A9-8D36785D9288}" type="presParOf" srcId="{FDF2177A-0AED-472B-A5C7-F2DA378A4C0F}" destId="{5D4D3171-E7BA-41EA-B8FC-850039FFBD66}" srcOrd="3" destOrd="0" presId="urn:microsoft.com/office/officeart/2018/2/layout/IconLabelDescriptionList"/>
    <dgm:cxn modelId="{08AA4E49-6940-41A3-AD63-FAB563229A02}" type="presParOf" srcId="{FDF2177A-0AED-472B-A5C7-F2DA378A4C0F}" destId="{4C3DC85C-CC19-4714-84CF-1B551C4226D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880170-C3EC-4686-82B6-1E2152C9A183}" type="doc">
      <dgm:prSet loTypeId="urn:microsoft.com/office/officeart/2016/7/layout/VerticalHollowActionList" loCatId="List" qsTypeId="urn:microsoft.com/office/officeart/2005/8/quickstyle/simple1" qsCatId="simple" csTypeId="urn:microsoft.com/office/officeart/2005/8/colors/colorful2" csCatId="colorful" phldr="1"/>
      <dgm:spPr/>
      <dgm:t>
        <a:bodyPr/>
        <a:lstStyle/>
        <a:p>
          <a:endParaRPr lang="en-US"/>
        </a:p>
      </dgm:t>
    </dgm:pt>
    <dgm:pt modelId="{E246EC1B-F8F1-42E9-B2DB-089B55FCD708}">
      <dgm:prSet/>
      <dgm:spPr/>
      <dgm:t>
        <a:bodyPr/>
        <a:lstStyle/>
        <a:p>
          <a:r>
            <a:rPr lang="en-US" dirty="0"/>
            <a:t>Submit</a:t>
          </a:r>
        </a:p>
      </dgm:t>
    </dgm:pt>
    <dgm:pt modelId="{FFE5C7D5-959D-44B1-B31B-1D319E38F192}" type="parTrans" cxnId="{B3C0E766-059E-409E-B91E-76652518D24F}">
      <dgm:prSet/>
      <dgm:spPr/>
      <dgm:t>
        <a:bodyPr/>
        <a:lstStyle/>
        <a:p>
          <a:endParaRPr lang="en-US"/>
        </a:p>
      </dgm:t>
    </dgm:pt>
    <dgm:pt modelId="{2C115989-1380-4950-A8E7-6E8EB6C772B7}" type="sibTrans" cxnId="{B3C0E766-059E-409E-B91E-76652518D24F}">
      <dgm:prSet/>
      <dgm:spPr/>
      <dgm:t>
        <a:bodyPr/>
        <a:lstStyle/>
        <a:p>
          <a:endParaRPr lang="en-US"/>
        </a:p>
      </dgm:t>
    </dgm:pt>
    <dgm:pt modelId="{B8D1FC45-ECE0-4A8A-A138-E1CF5DC3075E}">
      <dgm:prSet/>
      <dgm:spPr/>
      <dgm:t>
        <a:bodyPr/>
        <a:lstStyle/>
        <a:p>
          <a:r>
            <a:rPr lang="en-US" dirty="0"/>
            <a:t>monthly updates to keep records currents in our data base by using parishioner contact information form.</a:t>
          </a:r>
        </a:p>
      </dgm:t>
    </dgm:pt>
    <dgm:pt modelId="{13AD1C34-F9A9-468B-B8CA-9DFDEE5F5751}" type="parTrans" cxnId="{A7F9727F-BFDC-4D90-8946-4FCD62A1D4FD}">
      <dgm:prSet/>
      <dgm:spPr/>
      <dgm:t>
        <a:bodyPr/>
        <a:lstStyle/>
        <a:p>
          <a:endParaRPr lang="en-US"/>
        </a:p>
      </dgm:t>
    </dgm:pt>
    <dgm:pt modelId="{702F5862-9CEF-474C-B5AD-34E2D3BF7048}" type="sibTrans" cxnId="{A7F9727F-BFDC-4D90-8946-4FCD62A1D4FD}">
      <dgm:prSet/>
      <dgm:spPr/>
      <dgm:t>
        <a:bodyPr/>
        <a:lstStyle/>
        <a:p>
          <a:endParaRPr lang="en-US"/>
        </a:p>
      </dgm:t>
    </dgm:pt>
    <dgm:pt modelId="{CCE595A3-1E65-45A2-8EC4-5AA119989635}">
      <dgm:prSet/>
      <dgm:spPr/>
      <dgm:t>
        <a:bodyPr/>
        <a:lstStyle/>
        <a:p>
          <a:r>
            <a:rPr lang="en-US"/>
            <a:t>Notify</a:t>
          </a:r>
        </a:p>
      </dgm:t>
    </dgm:pt>
    <dgm:pt modelId="{95FFC302-C622-4DFA-AB35-F18FBFBDDC79}" type="parTrans" cxnId="{AA635F43-CF7F-4AEA-8106-A5557819B606}">
      <dgm:prSet/>
      <dgm:spPr/>
      <dgm:t>
        <a:bodyPr/>
        <a:lstStyle/>
        <a:p>
          <a:endParaRPr lang="en-US"/>
        </a:p>
      </dgm:t>
    </dgm:pt>
    <dgm:pt modelId="{1F36AB7D-4838-4370-849D-90DFA66B6F00}" type="sibTrans" cxnId="{AA635F43-CF7F-4AEA-8106-A5557819B606}">
      <dgm:prSet/>
      <dgm:spPr/>
      <dgm:t>
        <a:bodyPr/>
        <a:lstStyle/>
        <a:p>
          <a:endParaRPr lang="en-US"/>
        </a:p>
      </dgm:t>
    </dgm:pt>
    <dgm:pt modelId="{DC7181BC-FC3E-4ACD-9076-E4CA376D23DA}">
      <dgm:prSet/>
      <dgm:spPr/>
      <dgm:t>
        <a:bodyPr/>
        <a:lstStyle/>
        <a:p>
          <a:r>
            <a:rPr lang="en-US" dirty="0"/>
            <a:t>development office as soon as you have information for any deceased parishioner to ensure family does not receive any solicitations.</a:t>
          </a:r>
        </a:p>
      </dgm:t>
    </dgm:pt>
    <dgm:pt modelId="{EF528F75-7809-463B-BB45-D3463F5A0ADB}" type="parTrans" cxnId="{A34C34F8-FC07-46AC-AD58-858F55101523}">
      <dgm:prSet/>
      <dgm:spPr/>
      <dgm:t>
        <a:bodyPr/>
        <a:lstStyle/>
        <a:p>
          <a:endParaRPr lang="en-US"/>
        </a:p>
      </dgm:t>
    </dgm:pt>
    <dgm:pt modelId="{9743147A-F0D2-43EE-A755-5BE2EDB95E7E}" type="sibTrans" cxnId="{A34C34F8-FC07-46AC-AD58-858F55101523}">
      <dgm:prSet/>
      <dgm:spPr/>
      <dgm:t>
        <a:bodyPr/>
        <a:lstStyle/>
        <a:p>
          <a:endParaRPr lang="en-US"/>
        </a:p>
      </dgm:t>
    </dgm:pt>
    <dgm:pt modelId="{A5BD52DF-B5AD-49DF-B0FE-2E1DBDE5646E}">
      <dgm:prSet/>
      <dgm:spPr/>
      <dgm:t>
        <a:bodyPr/>
        <a:lstStyle/>
        <a:p>
          <a:r>
            <a:rPr lang="en-US"/>
            <a:t>Check</a:t>
          </a:r>
        </a:p>
      </dgm:t>
    </dgm:pt>
    <dgm:pt modelId="{584B38D0-8E25-49A1-8555-EE39DDAE8E6B}" type="parTrans" cxnId="{BEFC47E0-16E6-422F-A10A-81316F1655F5}">
      <dgm:prSet/>
      <dgm:spPr/>
      <dgm:t>
        <a:bodyPr/>
        <a:lstStyle/>
        <a:p>
          <a:endParaRPr lang="en-US"/>
        </a:p>
      </dgm:t>
    </dgm:pt>
    <dgm:pt modelId="{FC11ECA1-0A50-4E27-9D74-563A0B21DCB1}" type="sibTrans" cxnId="{BEFC47E0-16E6-422F-A10A-81316F1655F5}">
      <dgm:prSet/>
      <dgm:spPr/>
      <dgm:t>
        <a:bodyPr/>
        <a:lstStyle/>
        <a:p>
          <a:endParaRPr lang="en-US"/>
        </a:p>
      </dgm:t>
    </dgm:pt>
    <dgm:pt modelId="{D756BB22-4C62-4781-BE5C-5FAFCB522E5B}">
      <dgm:prSet/>
      <dgm:spPr/>
      <dgm:t>
        <a:bodyPr/>
        <a:lstStyle/>
        <a:p>
          <a:r>
            <a:rPr lang="en-US" dirty="0"/>
            <a:t>FTP folder for all updates that parishioners sent directly to our development office.</a:t>
          </a:r>
        </a:p>
      </dgm:t>
    </dgm:pt>
    <dgm:pt modelId="{A036DB12-AE3D-4508-B48C-809DC391289D}" type="parTrans" cxnId="{F5E2F53E-5A93-4E51-97FA-F79E4BDAB37B}">
      <dgm:prSet/>
      <dgm:spPr/>
      <dgm:t>
        <a:bodyPr/>
        <a:lstStyle/>
        <a:p>
          <a:endParaRPr lang="en-US"/>
        </a:p>
      </dgm:t>
    </dgm:pt>
    <dgm:pt modelId="{433F606D-6556-416E-ACDF-97F408CA93AF}" type="sibTrans" cxnId="{F5E2F53E-5A93-4E51-97FA-F79E4BDAB37B}">
      <dgm:prSet/>
      <dgm:spPr/>
      <dgm:t>
        <a:bodyPr/>
        <a:lstStyle/>
        <a:p>
          <a:endParaRPr lang="en-US"/>
        </a:p>
      </dgm:t>
    </dgm:pt>
    <dgm:pt modelId="{CFCF8A02-A937-45B9-B3FE-3FF478C7C5BC}" type="pres">
      <dgm:prSet presAssocID="{1D880170-C3EC-4686-82B6-1E2152C9A183}" presName="Name0" presStyleCnt="0">
        <dgm:presLayoutVars>
          <dgm:dir/>
          <dgm:animLvl val="lvl"/>
          <dgm:resizeHandles val="exact"/>
        </dgm:presLayoutVars>
      </dgm:prSet>
      <dgm:spPr/>
    </dgm:pt>
    <dgm:pt modelId="{FC88E55C-FDEE-486F-8AF8-9B2620C1810A}" type="pres">
      <dgm:prSet presAssocID="{E246EC1B-F8F1-42E9-B2DB-089B55FCD708}" presName="linNode" presStyleCnt="0"/>
      <dgm:spPr/>
    </dgm:pt>
    <dgm:pt modelId="{F8DBD01B-2F58-4112-B8B5-92C9DDC62E85}" type="pres">
      <dgm:prSet presAssocID="{E246EC1B-F8F1-42E9-B2DB-089B55FCD708}" presName="parentText" presStyleLbl="solidFgAcc1" presStyleIdx="0" presStyleCnt="3">
        <dgm:presLayoutVars>
          <dgm:chMax val="1"/>
          <dgm:bulletEnabled/>
        </dgm:presLayoutVars>
      </dgm:prSet>
      <dgm:spPr/>
    </dgm:pt>
    <dgm:pt modelId="{3726A130-6DC8-4EB2-80D3-C69429E954C6}" type="pres">
      <dgm:prSet presAssocID="{E246EC1B-F8F1-42E9-B2DB-089B55FCD708}" presName="descendantText" presStyleLbl="alignNode1" presStyleIdx="0" presStyleCnt="3">
        <dgm:presLayoutVars>
          <dgm:bulletEnabled/>
        </dgm:presLayoutVars>
      </dgm:prSet>
      <dgm:spPr/>
    </dgm:pt>
    <dgm:pt modelId="{B2E434BE-1DDE-4C34-9E9C-86A7CD76317D}" type="pres">
      <dgm:prSet presAssocID="{2C115989-1380-4950-A8E7-6E8EB6C772B7}" presName="sp" presStyleCnt="0"/>
      <dgm:spPr/>
    </dgm:pt>
    <dgm:pt modelId="{CD63016A-6477-4CA2-AEAB-8D36B3B0DBC0}" type="pres">
      <dgm:prSet presAssocID="{CCE595A3-1E65-45A2-8EC4-5AA119989635}" presName="linNode" presStyleCnt="0"/>
      <dgm:spPr/>
    </dgm:pt>
    <dgm:pt modelId="{3F4311D3-9CA6-4BC1-A683-6504D006951D}" type="pres">
      <dgm:prSet presAssocID="{CCE595A3-1E65-45A2-8EC4-5AA119989635}" presName="parentText" presStyleLbl="solidFgAcc1" presStyleIdx="1" presStyleCnt="3">
        <dgm:presLayoutVars>
          <dgm:chMax val="1"/>
          <dgm:bulletEnabled/>
        </dgm:presLayoutVars>
      </dgm:prSet>
      <dgm:spPr/>
    </dgm:pt>
    <dgm:pt modelId="{98CC792F-B4BA-4777-AB1D-3E240163BECC}" type="pres">
      <dgm:prSet presAssocID="{CCE595A3-1E65-45A2-8EC4-5AA119989635}" presName="descendantText" presStyleLbl="alignNode1" presStyleIdx="1" presStyleCnt="3">
        <dgm:presLayoutVars>
          <dgm:bulletEnabled/>
        </dgm:presLayoutVars>
      </dgm:prSet>
      <dgm:spPr/>
    </dgm:pt>
    <dgm:pt modelId="{6D150A30-D927-4225-9A43-FB95067A66E3}" type="pres">
      <dgm:prSet presAssocID="{1F36AB7D-4838-4370-849D-90DFA66B6F00}" presName="sp" presStyleCnt="0"/>
      <dgm:spPr/>
    </dgm:pt>
    <dgm:pt modelId="{47483D35-9C0F-4DE4-9C41-45B1D5EE07EA}" type="pres">
      <dgm:prSet presAssocID="{A5BD52DF-B5AD-49DF-B0FE-2E1DBDE5646E}" presName="linNode" presStyleCnt="0"/>
      <dgm:spPr/>
    </dgm:pt>
    <dgm:pt modelId="{56B2742C-87D7-40BF-A785-0F5040F0D937}" type="pres">
      <dgm:prSet presAssocID="{A5BD52DF-B5AD-49DF-B0FE-2E1DBDE5646E}" presName="parentText" presStyleLbl="solidFgAcc1" presStyleIdx="2" presStyleCnt="3">
        <dgm:presLayoutVars>
          <dgm:chMax val="1"/>
          <dgm:bulletEnabled/>
        </dgm:presLayoutVars>
      </dgm:prSet>
      <dgm:spPr/>
    </dgm:pt>
    <dgm:pt modelId="{58488CB4-B71B-40B8-BD7C-54ABCA950A19}" type="pres">
      <dgm:prSet presAssocID="{A5BD52DF-B5AD-49DF-B0FE-2E1DBDE5646E}" presName="descendantText" presStyleLbl="alignNode1" presStyleIdx="2" presStyleCnt="3">
        <dgm:presLayoutVars>
          <dgm:bulletEnabled/>
        </dgm:presLayoutVars>
      </dgm:prSet>
      <dgm:spPr/>
    </dgm:pt>
  </dgm:ptLst>
  <dgm:cxnLst>
    <dgm:cxn modelId="{14EB2B30-9C19-447D-B70B-EB8B2E97143D}" type="presOf" srcId="{CCE595A3-1E65-45A2-8EC4-5AA119989635}" destId="{3F4311D3-9CA6-4BC1-A683-6504D006951D}" srcOrd="0" destOrd="0" presId="urn:microsoft.com/office/officeart/2016/7/layout/VerticalHollowActionList"/>
    <dgm:cxn modelId="{EF850234-6D08-4AAD-9F55-70321E36C10D}" type="presOf" srcId="{1D880170-C3EC-4686-82B6-1E2152C9A183}" destId="{CFCF8A02-A937-45B9-B3FE-3FF478C7C5BC}" srcOrd="0" destOrd="0" presId="urn:microsoft.com/office/officeart/2016/7/layout/VerticalHollowActionList"/>
    <dgm:cxn modelId="{BE98823B-123F-4E1C-B886-9416A83DCE90}" type="presOf" srcId="{E246EC1B-F8F1-42E9-B2DB-089B55FCD708}" destId="{F8DBD01B-2F58-4112-B8B5-92C9DDC62E85}" srcOrd="0" destOrd="0" presId="urn:microsoft.com/office/officeart/2016/7/layout/VerticalHollowActionList"/>
    <dgm:cxn modelId="{F5E2F53E-5A93-4E51-97FA-F79E4BDAB37B}" srcId="{A5BD52DF-B5AD-49DF-B0FE-2E1DBDE5646E}" destId="{D756BB22-4C62-4781-BE5C-5FAFCB522E5B}" srcOrd="0" destOrd="0" parTransId="{A036DB12-AE3D-4508-B48C-809DC391289D}" sibTransId="{433F606D-6556-416E-ACDF-97F408CA93AF}"/>
    <dgm:cxn modelId="{095EB55F-DA5F-4015-9CDC-C7823B0CB5C8}" type="presOf" srcId="{B8D1FC45-ECE0-4A8A-A138-E1CF5DC3075E}" destId="{3726A130-6DC8-4EB2-80D3-C69429E954C6}" srcOrd="0" destOrd="0" presId="urn:microsoft.com/office/officeart/2016/7/layout/VerticalHollowActionList"/>
    <dgm:cxn modelId="{AA635F43-CF7F-4AEA-8106-A5557819B606}" srcId="{1D880170-C3EC-4686-82B6-1E2152C9A183}" destId="{CCE595A3-1E65-45A2-8EC4-5AA119989635}" srcOrd="1" destOrd="0" parTransId="{95FFC302-C622-4DFA-AB35-F18FBFBDDC79}" sibTransId="{1F36AB7D-4838-4370-849D-90DFA66B6F00}"/>
    <dgm:cxn modelId="{B3C0E766-059E-409E-B91E-76652518D24F}" srcId="{1D880170-C3EC-4686-82B6-1E2152C9A183}" destId="{E246EC1B-F8F1-42E9-B2DB-089B55FCD708}" srcOrd="0" destOrd="0" parTransId="{FFE5C7D5-959D-44B1-B31B-1D319E38F192}" sibTransId="{2C115989-1380-4950-A8E7-6E8EB6C772B7}"/>
    <dgm:cxn modelId="{A7F9727F-BFDC-4D90-8946-4FCD62A1D4FD}" srcId="{E246EC1B-F8F1-42E9-B2DB-089B55FCD708}" destId="{B8D1FC45-ECE0-4A8A-A138-E1CF5DC3075E}" srcOrd="0" destOrd="0" parTransId="{13AD1C34-F9A9-468B-B8CA-9DFDEE5F5751}" sibTransId="{702F5862-9CEF-474C-B5AD-34E2D3BF7048}"/>
    <dgm:cxn modelId="{4F396383-516A-43AD-9E37-7C64A9726160}" type="presOf" srcId="{D756BB22-4C62-4781-BE5C-5FAFCB522E5B}" destId="{58488CB4-B71B-40B8-BD7C-54ABCA950A19}" srcOrd="0" destOrd="0" presId="urn:microsoft.com/office/officeart/2016/7/layout/VerticalHollowActionList"/>
    <dgm:cxn modelId="{801D8FC0-D9A6-4484-BC10-55AE7046F542}" type="presOf" srcId="{DC7181BC-FC3E-4ACD-9076-E4CA376D23DA}" destId="{98CC792F-B4BA-4777-AB1D-3E240163BECC}" srcOrd="0" destOrd="0" presId="urn:microsoft.com/office/officeart/2016/7/layout/VerticalHollowActionList"/>
    <dgm:cxn modelId="{BEFC47E0-16E6-422F-A10A-81316F1655F5}" srcId="{1D880170-C3EC-4686-82B6-1E2152C9A183}" destId="{A5BD52DF-B5AD-49DF-B0FE-2E1DBDE5646E}" srcOrd="2" destOrd="0" parTransId="{584B38D0-8E25-49A1-8555-EE39DDAE8E6B}" sibTransId="{FC11ECA1-0A50-4E27-9D74-563A0B21DCB1}"/>
    <dgm:cxn modelId="{A34C34F8-FC07-46AC-AD58-858F55101523}" srcId="{CCE595A3-1E65-45A2-8EC4-5AA119989635}" destId="{DC7181BC-FC3E-4ACD-9076-E4CA376D23DA}" srcOrd="0" destOrd="0" parTransId="{EF528F75-7809-463B-BB45-D3463F5A0ADB}" sibTransId="{9743147A-F0D2-43EE-A755-5BE2EDB95E7E}"/>
    <dgm:cxn modelId="{E7B3BEF9-1739-462C-8120-DF93B1D255AA}" type="presOf" srcId="{A5BD52DF-B5AD-49DF-B0FE-2E1DBDE5646E}" destId="{56B2742C-87D7-40BF-A785-0F5040F0D937}" srcOrd="0" destOrd="0" presId="urn:microsoft.com/office/officeart/2016/7/layout/VerticalHollowActionList"/>
    <dgm:cxn modelId="{6C0383B9-ECFE-4001-AF11-E82A3C3FEC10}" type="presParOf" srcId="{CFCF8A02-A937-45B9-B3FE-3FF478C7C5BC}" destId="{FC88E55C-FDEE-486F-8AF8-9B2620C1810A}" srcOrd="0" destOrd="0" presId="urn:microsoft.com/office/officeart/2016/7/layout/VerticalHollowActionList"/>
    <dgm:cxn modelId="{8CF6800D-59F5-4355-9F43-444330EA78F9}" type="presParOf" srcId="{FC88E55C-FDEE-486F-8AF8-9B2620C1810A}" destId="{F8DBD01B-2F58-4112-B8B5-92C9DDC62E85}" srcOrd="0" destOrd="0" presId="urn:microsoft.com/office/officeart/2016/7/layout/VerticalHollowActionList"/>
    <dgm:cxn modelId="{D4935640-9827-486E-87F5-364F61064066}" type="presParOf" srcId="{FC88E55C-FDEE-486F-8AF8-9B2620C1810A}" destId="{3726A130-6DC8-4EB2-80D3-C69429E954C6}" srcOrd="1" destOrd="0" presId="urn:microsoft.com/office/officeart/2016/7/layout/VerticalHollowActionList"/>
    <dgm:cxn modelId="{AE7CE808-9E83-4515-89F0-CE596F9B2D9A}" type="presParOf" srcId="{CFCF8A02-A937-45B9-B3FE-3FF478C7C5BC}" destId="{B2E434BE-1DDE-4C34-9E9C-86A7CD76317D}" srcOrd="1" destOrd="0" presId="urn:microsoft.com/office/officeart/2016/7/layout/VerticalHollowActionList"/>
    <dgm:cxn modelId="{6F8A262E-D247-4F40-AAB8-026BC691D10E}" type="presParOf" srcId="{CFCF8A02-A937-45B9-B3FE-3FF478C7C5BC}" destId="{CD63016A-6477-4CA2-AEAB-8D36B3B0DBC0}" srcOrd="2" destOrd="0" presId="urn:microsoft.com/office/officeart/2016/7/layout/VerticalHollowActionList"/>
    <dgm:cxn modelId="{3FA0C3B0-932F-4464-940D-7ADDF31C11EF}" type="presParOf" srcId="{CD63016A-6477-4CA2-AEAB-8D36B3B0DBC0}" destId="{3F4311D3-9CA6-4BC1-A683-6504D006951D}" srcOrd="0" destOrd="0" presId="urn:microsoft.com/office/officeart/2016/7/layout/VerticalHollowActionList"/>
    <dgm:cxn modelId="{73E0A761-7737-4933-B2C6-3308BE478747}" type="presParOf" srcId="{CD63016A-6477-4CA2-AEAB-8D36B3B0DBC0}" destId="{98CC792F-B4BA-4777-AB1D-3E240163BECC}" srcOrd="1" destOrd="0" presId="urn:microsoft.com/office/officeart/2016/7/layout/VerticalHollowActionList"/>
    <dgm:cxn modelId="{57AB6DCF-B00C-42C3-93A3-6F6B91541931}" type="presParOf" srcId="{CFCF8A02-A937-45B9-B3FE-3FF478C7C5BC}" destId="{6D150A30-D927-4225-9A43-FB95067A66E3}" srcOrd="3" destOrd="0" presId="urn:microsoft.com/office/officeart/2016/7/layout/VerticalHollowActionList"/>
    <dgm:cxn modelId="{47DFC797-C952-4AE3-96F6-90E3B1FF54FD}" type="presParOf" srcId="{CFCF8A02-A937-45B9-B3FE-3FF478C7C5BC}" destId="{47483D35-9C0F-4DE4-9C41-45B1D5EE07EA}" srcOrd="4" destOrd="0" presId="urn:microsoft.com/office/officeart/2016/7/layout/VerticalHollowActionList"/>
    <dgm:cxn modelId="{5C7719DC-5A31-420C-8F4F-9011E698AC0E}" type="presParOf" srcId="{47483D35-9C0F-4DE4-9C41-45B1D5EE07EA}" destId="{56B2742C-87D7-40BF-A785-0F5040F0D937}" srcOrd="0" destOrd="0" presId="urn:microsoft.com/office/officeart/2016/7/layout/VerticalHollowActionList"/>
    <dgm:cxn modelId="{FF963196-7DAC-4DD9-B43D-80432A3633AF}" type="presParOf" srcId="{47483D35-9C0F-4DE4-9C41-45B1D5EE07EA}" destId="{58488CB4-B71B-40B8-BD7C-54ABCA950A19}"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7BA7F-8080-452C-B0CF-C25D52FC876B}">
      <dsp:nvSpPr>
        <dsp:cNvPr id="0" name=""/>
        <dsp:cNvSpPr/>
      </dsp:nvSpPr>
      <dsp:spPr>
        <a:xfrm>
          <a:off x="2933097" y="181715"/>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Jennifer Trefelner APR, CPRC</a:t>
          </a:r>
          <a:r>
            <a:rPr lang="en-US" sz="1300"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Director of Communications and Development</a:t>
          </a:r>
        </a:p>
      </dsp:txBody>
      <dsp:txXfrm>
        <a:off x="2933097" y="181715"/>
        <a:ext cx="2613329" cy="1567997"/>
      </dsp:txXfrm>
    </dsp:sp>
    <dsp:sp modelId="{4ED9B49C-C8DB-4B29-930C-1C8488F3DDCE}">
      <dsp:nvSpPr>
        <dsp:cNvPr id="0" name=""/>
        <dsp:cNvSpPr/>
      </dsp:nvSpPr>
      <dsp:spPr>
        <a:xfrm>
          <a:off x="88148" y="176180"/>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Vito Gendusa</a:t>
          </a:r>
          <a:r>
            <a:rPr lang="en-US" sz="1300"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CFO </a:t>
          </a:r>
        </a:p>
        <a:p>
          <a:pPr marL="0" lvl="0" indent="0" algn="ctr" defTabSz="577850">
            <a:lnSpc>
              <a:spcPct val="100000"/>
            </a:lnSpc>
            <a:spcBef>
              <a:spcPct val="0"/>
            </a:spcBef>
            <a:spcAft>
              <a:spcPct val="35000"/>
            </a:spcAft>
            <a:buNone/>
            <a:defRPr cap="all"/>
          </a:pPr>
          <a:r>
            <a:rPr lang="en-US" sz="1300" kern="1200" dirty="0">
              <a:solidFill>
                <a:schemeClr val="tx1"/>
              </a:solidFill>
            </a:rPr>
            <a:t>Diocese of Palm Beach </a:t>
          </a:r>
        </a:p>
      </dsp:txBody>
      <dsp:txXfrm>
        <a:off x="88148" y="176180"/>
        <a:ext cx="2613329" cy="1567997"/>
      </dsp:txXfrm>
    </dsp:sp>
    <dsp:sp modelId="{0E2EE28D-3ECA-424E-987F-C260471FDD11}">
      <dsp:nvSpPr>
        <dsp:cNvPr id="0" name=""/>
        <dsp:cNvSpPr/>
      </dsp:nvSpPr>
      <dsp:spPr>
        <a:xfrm>
          <a:off x="5771252" y="166835"/>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Merlys Bolduc</a:t>
          </a:r>
          <a:r>
            <a:rPr lang="en-US" sz="1300"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Development and Lumen Christi Coordinator</a:t>
          </a:r>
        </a:p>
      </dsp:txBody>
      <dsp:txXfrm>
        <a:off x="5771252" y="166835"/>
        <a:ext cx="2613329" cy="1567997"/>
      </dsp:txXfrm>
    </dsp:sp>
    <dsp:sp modelId="{0B8EFA31-0BC2-49C0-9FAA-4B00FFA5DE1D}">
      <dsp:nvSpPr>
        <dsp:cNvPr id="0" name=""/>
        <dsp:cNvSpPr/>
      </dsp:nvSpPr>
      <dsp:spPr>
        <a:xfrm>
          <a:off x="8574230" y="157505"/>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Floricela Miguel-Roblero</a:t>
          </a:r>
          <a:r>
            <a:rPr lang="en-US" sz="1300" kern="1200" dirty="0">
              <a:solidFill>
                <a:schemeClr val="tx1"/>
              </a:solidFill>
            </a:rPr>
            <a:t>,</a:t>
          </a:r>
          <a:r>
            <a:rPr lang="en-US" sz="1300" b="1" kern="1200" dirty="0">
              <a:solidFill>
                <a:schemeClr val="tx1"/>
              </a:solidFill>
            </a:rPr>
            <a:t> </a:t>
          </a:r>
          <a:r>
            <a:rPr lang="en-US" sz="1300" kern="1200" dirty="0">
              <a:solidFill>
                <a:schemeClr val="tx1"/>
              </a:solidFill>
            </a:rPr>
            <a:t>Donation Processing Specialist </a:t>
          </a:r>
        </a:p>
        <a:p>
          <a:pPr marL="0" lvl="0" indent="0" algn="ctr" defTabSz="577850">
            <a:lnSpc>
              <a:spcPct val="100000"/>
            </a:lnSpc>
            <a:spcBef>
              <a:spcPct val="0"/>
            </a:spcBef>
            <a:spcAft>
              <a:spcPct val="35000"/>
            </a:spcAft>
            <a:buNone/>
            <a:defRPr cap="all"/>
          </a:pPr>
          <a:r>
            <a:rPr lang="en-US" sz="1300" kern="1200" dirty="0">
              <a:solidFill>
                <a:schemeClr val="tx1"/>
              </a:solidFill>
            </a:rPr>
            <a:t>(Online Donations, Credit Cards, Direct Debit / Bank Authorization, AUTO CHECKS)</a:t>
          </a:r>
        </a:p>
      </dsp:txBody>
      <dsp:txXfrm>
        <a:off x="8574230" y="157505"/>
        <a:ext cx="2613329" cy="1567997"/>
      </dsp:txXfrm>
    </dsp:sp>
    <dsp:sp modelId="{69AAF626-0801-4318-BFD9-3112C42BC0FB}">
      <dsp:nvSpPr>
        <dsp:cNvPr id="0" name=""/>
        <dsp:cNvSpPr/>
      </dsp:nvSpPr>
      <dsp:spPr>
        <a:xfrm>
          <a:off x="3294" y="2070818"/>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Paige Kelly</a:t>
          </a:r>
          <a:r>
            <a:rPr lang="en-US" sz="1300"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Donation Processing Specialist </a:t>
          </a:r>
        </a:p>
        <a:p>
          <a:pPr marL="0" lvl="0" indent="0" algn="ctr" defTabSz="577850">
            <a:lnSpc>
              <a:spcPct val="100000"/>
            </a:lnSpc>
            <a:spcBef>
              <a:spcPct val="0"/>
            </a:spcBef>
            <a:spcAft>
              <a:spcPct val="35000"/>
            </a:spcAft>
            <a:buNone/>
            <a:defRPr cap="all"/>
          </a:pPr>
          <a:r>
            <a:rPr lang="en-US" sz="1300" kern="1200" dirty="0">
              <a:solidFill>
                <a:schemeClr val="tx1"/>
              </a:solidFill>
            </a:rPr>
            <a:t>(Cash and Checks)</a:t>
          </a:r>
        </a:p>
      </dsp:txBody>
      <dsp:txXfrm>
        <a:off x="3294" y="2070818"/>
        <a:ext cx="2613329" cy="1567997"/>
      </dsp:txXfrm>
    </dsp:sp>
    <dsp:sp modelId="{1E90D9A5-6623-4A03-A7ED-C118F5A54FF8}">
      <dsp:nvSpPr>
        <dsp:cNvPr id="0" name=""/>
        <dsp:cNvSpPr/>
      </dsp:nvSpPr>
      <dsp:spPr>
        <a:xfrm>
          <a:off x="2877956" y="2070818"/>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Lina Salcedo</a:t>
          </a:r>
          <a:r>
            <a:rPr lang="en-US" sz="1300" kern="1200" dirty="0">
              <a:solidFill>
                <a:schemeClr val="tx1"/>
              </a:solidFill>
            </a:rPr>
            <a:t>,</a:t>
          </a:r>
          <a:r>
            <a:rPr lang="en-US" sz="1300" b="1"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Development Specialist (Stocks / Securities, Matching Gifts Foundations, Charitable Trusts, Tax letter, acknowledgments, etc.)</a:t>
          </a:r>
        </a:p>
      </dsp:txBody>
      <dsp:txXfrm>
        <a:off x="2877956" y="2070818"/>
        <a:ext cx="2613329" cy="1567997"/>
      </dsp:txXfrm>
    </dsp:sp>
    <dsp:sp modelId="{35773BEF-BEC3-4D05-A02F-6FE987E38E05}">
      <dsp:nvSpPr>
        <dsp:cNvPr id="0" name=""/>
        <dsp:cNvSpPr/>
      </dsp:nvSpPr>
      <dsp:spPr>
        <a:xfrm>
          <a:off x="5752618" y="2070818"/>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Viviana Morales</a:t>
          </a:r>
          <a:r>
            <a:rPr lang="en-US" sz="1300"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Development Specialist (Transmittals, REPORTS, Parish/Parishioner Relations)</a:t>
          </a:r>
        </a:p>
      </dsp:txBody>
      <dsp:txXfrm>
        <a:off x="5752618" y="2070818"/>
        <a:ext cx="2613329" cy="1567997"/>
      </dsp:txXfrm>
    </dsp:sp>
    <dsp:sp modelId="{5F791C42-99FC-44ED-84FE-D66E3F013FAE}">
      <dsp:nvSpPr>
        <dsp:cNvPr id="0" name=""/>
        <dsp:cNvSpPr/>
      </dsp:nvSpPr>
      <dsp:spPr>
        <a:xfrm>
          <a:off x="8627281" y="2070818"/>
          <a:ext cx="2613329" cy="156799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defRPr cap="all"/>
          </a:pPr>
          <a:r>
            <a:rPr lang="en-US" sz="1300" b="1" kern="1200" dirty="0">
              <a:solidFill>
                <a:schemeClr val="tx1"/>
              </a:solidFill>
            </a:rPr>
            <a:t>Val Cronin</a:t>
          </a:r>
          <a:r>
            <a:rPr lang="en-US" sz="1300" kern="1200" dirty="0">
              <a:solidFill>
                <a:schemeClr val="tx1"/>
              </a:solidFill>
            </a:rPr>
            <a:t>, </a:t>
          </a:r>
        </a:p>
        <a:p>
          <a:pPr marL="0" lvl="0" indent="0" algn="ctr" defTabSz="577850">
            <a:lnSpc>
              <a:spcPct val="100000"/>
            </a:lnSpc>
            <a:spcBef>
              <a:spcPct val="0"/>
            </a:spcBef>
            <a:spcAft>
              <a:spcPct val="35000"/>
            </a:spcAft>
            <a:buNone/>
            <a:defRPr cap="all"/>
          </a:pPr>
          <a:r>
            <a:rPr lang="en-US" sz="1300" kern="1200" dirty="0">
              <a:solidFill>
                <a:schemeClr val="tx1"/>
              </a:solidFill>
            </a:rPr>
            <a:t>Data Entry Clerk</a:t>
          </a:r>
        </a:p>
        <a:p>
          <a:pPr marL="0" lvl="0" indent="0" algn="ctr" defTabSz="577850">
            <a:lnSpc>
              <a:spcPct val="100000"/>
            </a:lnSpc>
            <a:spcBef>
              <a:spcPct val="0"/>
            </a:spcBef>
            <a:spcAft>
              <a:spcPct val="35000"/>
            </a:spcAft>
            <a:buNone/>
            <a:defRPr cap="all"/>
          </a:pPr>
          <a:r>
            <a:rPr lang="en-US" sz="1300" kern="1200" dirty="0">
              <a:solidFill>
                <a:schemeClr val="tx1"/>
              </a:solidFill>
            </a:rPr>
            <a:t>(Seasonal DSA Support)</a:t>
          </a:r>
        </a:p>
      </dsp:txBody>
      <dsp:txXfrm>
        <a:off x="8627281" y="2070818"/>
        <a:ext cx="2613329" cy="1567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6443E-C7A8-416C-8AEA-258D78C6B85B}">
      <dsp:nvSpPr>
        <dsp:cNvPr id="0" name=""/>
        <dsp:cNvSpPr/>
      </dsp:nvSpPr>
      <dsp:spPr>
        <a:xfrm>
          <a:off x="538800" y="47070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93255-1B51-4D70-BD94-B7DCE52F2BBB}">
      <dsp:nvSpPr>
        <dsp:cNvPr id="0" name=""/>
        <dsp:cNvSpPr/>
      </dsp:nvSpPr>
      <dsp:spPr>
        <a:xfrm>
          <a:off x="726142" y="704700"/>
          <a:ext cx="630000" cy="630000"/>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978EF-E3C5-4777-B488-34FA8C93E716}">
      <dsp:nvSpPr>
        <dsp:cNvPr id="0" name=""/>
        <dsp:cNvSpPr/>
      </dsp:nvSpPr>
      <dsp:spPr>
        <a:xfrm>
          <a:off x="187800" y="191070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Segoe UI Light" panose="020B0502040204020203" pitchFamily="34" charset="0"/>
              <a:cs typeface="Segoe UI Light" panose="020B0502040204020203" pitchFamily="34" charset="0"/>
            </a:rPr>
            <a:t>What is a transmittal?</a:t>
          </a:r>
        </a:p>
      </dsp:txBody>
      <dsp:txXfrm>
        <a:off x="187800" y="1910700"/>
        <a:ext cx="1800000" cy="1035000"/>
      </dsp:txXfrm>
    </dsp:sp>
    <dsp:sp modelId="{49C84140-519B-4A58-B2F1-A359B212F137}">
      <dsp:nvSpPr>
        <dsp:cNvPr id="0" name=""/>
        <dsp:cNvSpPr/>
      </dsp:nvSpPr>
      <dsp:spPr>
        <a:xfrm>
          <a:off x="2653800" y="47070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C4C483-227E-4117-94A0-A94ECD98125B}">
      <dsp:nvSpPr>
        <dsp:cNvPr id="0" name=""/>
        <dsp:cNvSpPr/>
      </dsp:nvSpPr>
      <dsp:spPr>
        <a:xfrm>
          <a:off x="2887800" y="704700"/>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76AD2-D944-466E-A3FA-4E6C2CCF6499}">
      <dsp:nvSpPr>
        <dsp:cNvPr id="0" name=""/>
        <dsp:cNvSpPr/>
      </dsp:nvSpPr>
      <dsp:spPr>
        <a:xfrm>
          <a:off x="2302800" y="191070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Segoe UI Light" panose="020B0502040204020203" pitchFamily="34" charset="0"/>
              <a:cs typeface="Segoe UI Light" panose="020B0502040204020203" pitchFamily="34" charset="0"/>
            </a:rPr>
            <a:t>How should they be sent?</a:t>
          </a:r>
        </a:p>
      </dsp:txBody>
      <dsp:txXfrm>
        <a:off x="2302800" y="1910700"/>
        <a:ext cx="1800000" cy="1035000"/>
      </dsp:txXfrm>
    </dsp:sp>
    <dsp:sp modelId="{57EEC0EF-10D2-4BCA-A128-7E11DDE0CBB7}">
      <dsp:nvSpPr>
        <dsp:cNvPr id="0" name=""/>
        <dsp:cNvSpPr/>
      </dsp:nvSpPr>
      <dsp:spPr>
        <a:xfrm>
          <a:off x="4768800" y="47070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E8715E-9B7C-4CE6-8F52-A4C165E04677}">
      <dsp:nvSpPr>
        <dsp:cNvPr id="0" name=""/>
        <dsp:cNvSpPr/>
      </dsp:nvSpPr>
      <dsp:spPr>
        <a:xfrm>
          <a:off x="5002800" y="704700"/>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84CCC-A588-4E49-A334-1B170F15C50F}">
      <dsp:nvSpPr>
        <dsp:cNvPr id="0" name=""/>
        <dsp:cNvSpPr/>
      </dsp:nvSpPr>
      <dsp:spPr>
        <a:xfrm>
          <a:off x="4417800" y="191070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Segoe UI Light" panose="020B0502040204020203" pitchFamily="34" charset="0"/>
              <a:cs typeface="Segoe UI Light" panose="020B0502040204020203" pitchFamily="34" charset="0"/>
            </a:rPr>
            <a:t>How often should they be sent?</a:t>
          </a:r>
        </a:p>
      </dsp:txBody>
      <dsp:txXfrm>
        <a:off x="4417800" y="1910700"/>
        <a:ext cx="1800000" cy="1035000"/>
      </dsp:txXfrm>
    </dsp:sp>
    <dsp:sp modelId="{8D4F83BF-93B3-4469-8B7A-CD5175D72ACD}">
      <dsp:nvSpPr>
        <dsp:cNvPr id="0" name=""/>
        <dsp:cNvSpPr/>
      </dsp:nvSpPr>
      <dsp:spPr>
        <a:xfrm>
          <a:off x="6883800" y="470700"/>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6ECC57-FE79-4397-92F7-0F744BE4CE0F}">
      <dsp:nvSpPr>
        <dsp:cNvPr id="0" name=""/>
        <dsp:cNvSpPr/>
      </dsp:nvSpPr>
      <dsp:spPr>
        <a:xfrm>
          <a:off x="7117800" y="704700"/>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02572-C89C-4FB0-831F-27B8D1689A25}">
      <dsp:nvSpPr>
        <dsp:cNvPr id="0" name=""/>
        <dsp:cNvSpPr/>
      </dsp:nvSpPr>
      <dsp:spPr>
        <a:xfrm>
          <a:off x="6532800" y="1910700"/>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Segoe UI Light" panose="020B0502040204020203" pitchFamily="34" charset="0"/>
              <a:cs typeface="Segoe UI Light" panose="020B0502040204020203" pitchFamily="34" charset="0"/>
            </a:rPr>
            <a:t>How are they processed?</a:t>
          </a:r>
        </a:p>
      </dsp:txBody>
      <dsp:txXfrm>
        <a:off x="6532800" y="1910700"/>
        <a:ext cx="1800000" cy="103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3739-1E4B-46B0-A15F-F7AD2F3B0B50}">
      <dsp:nvSpPr>
        <dsp:cNvPr id="0" name=""/>
        <dsp:cNvSpPr/>
      </dsp:nvSpPr>
      <dsp:spPr>
        <a:xfrm>
          <a:off x="1048025" y="188236"/>
          <a:ext cx="1695937" cy="169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395FDF-C53E-4E3A-A493-5FB00D1030F7}">
      <dsp:nvSpPr>
        <dsp:cNvPr id="0" name=""/>
        <dsp:cNvSpPr/>
      </dsp:nvSpPr>
      <dsp:spPr>
        <a:xfrm>
          <a:off x="11618" y="2310824"/>
          <a:ext cx="37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Please ensure that you are including a </a:t>
          </a:r>
          <a:r>
            <a:rPr lang="en-US" sz="1200" b="1" kern="1200"/>
            <a:t>copy of the provided transmittal sheet</a:t>
          </a:r>
          <a:r>
            <a:rPr lang="en-US" sz="1200" kern="1200"/>
            <a:t>, and that you are retaining your own copy of the transmittal sheet for records throughout the year. </a:t>
          </a:r>
          <a:endParaRPr lang="en-US" sz="1200" kern="1200" dirty="0"/>
        </a:p>
      </dsp:txBody>
      <dsp:txXfrm>
        <a:off x="11618" y="2310824"/>
        <a:ext cx="3768750" cy="720000"/>
      </dsp:txXfrm>
    </dsp:sp>
    <dsp:sp modelId="{CB3E51B7-A989-4C7B-9DD8-7481FF2AE3EA}">
      <dsp:nvSpPr>
        <dsp:cNvPr id="0" name=""/>
        <dsp:cNvSpPr/>
      </dsp:nvSpPr>
      <dsp:spPr>
        <a:xfrm>
          <a:off x="5476306" y="188236"/>
          <a:ext cx="1695937" cy="169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79126-6E27-491B-A84F-14B9535E8AD2}">
      <dsp:nvSpPr>
        <dsp:cNvPr id="0" name=""/>
        <dsp:cNvSpPr/>
      </dsp:nvSpPr>
      <dsp:spPr>
        <a:xfrm>
          <a:off x="4439900" y="2310824"/>
          <a:ext cx="37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It is essential that </a:t>
          </a:r>
          <a:r>
            <a:rPr lang="en-US" sz="1200" b="1" kern="1200"/>
            <a:t>all parishes make use of the same transmittal sheet</a:t>
          </a:r>
          <a:r>
            <a:rPr lang="en-US" sz="1200" kern="1200"/>
            <a:t> for consistent recordkeeping and to boost processing efficiency.</a:t>
          </a:r>
        </a:p>
      </dsp:txBody>
      <dsp:txXfrm>
        <a:off x="4439900" y="2310824"/>
        <a:ext cx="37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57FAC-B709-4B6A-A001-14E79E80DCC0}">
      <dsp:nvSpPr>
        <dsp:cNvPr id="0" name=""/>
        <dsp:cNvSpPr/>
      </dsp:nvSpPr>
      <dsp:spPr>
        <a:xfrm>
          <a:off x="1200716" y="776001"/>
          <a:ext cx="2236545" cy="1943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95B5D-B217-4896-8414-3504333E85EE}">
      <dsp:nvSpPr>
        <dsp:cNvPr id="0" name=""/>
        <dsp:cNvSpPr/>
      </dsp:nvSpPr>
      <dsp:spPr>
        <a:xfrm>
          <a:off x="447592" y="2824134"/>
          <a:ext cx="3869030" cy="63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Diocesan ID Number (typically 5-6 digits found on both the parish roster and parishioner labels with barcodes)</a:t>
          </a:r>
        </a:p>
      </dsp:txBody>
      <dsp:txXfrm>
        <a:off x="447592" y="2824134"/>
        <a:ext cx="3869030" cy="635383"/>
      </dsp:txXfrm>
    </dsp:sp>
    <dsp:sp modelId="{1CF565B1-6193-4AEF-973C-E46FCFC6BBB8}">
      <dsp:nvSpPr>
        <dsp:cNvPr id="0" name=""/>
        <dsp:cNvSpPr/>
      </dsp:nvSpPr>
      <dsp:spPr>
        <a:xfrm>
          <a:off x="447592" y="3502013"/>
          <a:ext cx="3869030" cy="1344"/>
        </a:xfrm>
        <a:prstGeom prst="rect">
          <a:avLst/>
        </a:prstGeom>
        <a:noFill/>
        <a:ln>
          <a:noFill/>
        </a:ln>
        <a:effectLst/>
      </dsp:spPr>
      <dsp:style>
        <a:lnRef idx="0">
          <a:scrgbClr r="0" g="0" b="0"/>
        </a:lnRef>
        <a:fillRef idx="0">
          <a:scrgbClr r="0" g="0" b="0"/>
        </a:fillRef>
        <a:effectRef idx="0">
          <a:scrgbClr r="0" g="0" b="0"/>
        </a:effectRef>
        <a:fontRef idx="minor"/>
      </dsp:style>
    </dsp:sp>
    <dsp:sp modelId="{7DD54FED-FF04-428E-8433-A60E8094640A}">
      <dsp:nvSpPr>
        <dsp:cNvPr id="0" name=""/>
        <dsp:cNvSpPr/>
      </dsp:nvSpPr>
      <dsp:spPr>
        <a:xfrm>
          <a:off x="5870780" y="554256"/>
          <a:ext cx="2322277" cy="20826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FC77B-BE6D-4D5C-840C-AA2230B216BE}">
      <dsp:nvSpPr>
        <dsp:cNvPr id="0" name=""/>
        <dsp:cNvSpPr/>
      </dsp:nvSpPr>
      <dsp:spPr>
        <a:xfrm>
          <a:off x="5477761" y="2774571"/>
          <a:ext cx="3869030" cy="635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Indicate if you are unable to find the ID number or if they are a newly registered parishioner</a:t>
          </a:r>
        </a:p>
      </dsp:txBody>
      <dsp:txXfrm>
        <a:off x="5477761" y="2774571"/>
        <a:ext cx="3869030" cy="635383"/>
      </dsp:txXfrm>
    </dsp:sp>
    <dsp:sp modelId="{4C3DC85C-CC19-4714-84CF-1B551C4226D0}">
      <dsp:nvSpPr>
        <dsp:cNvPr id="0" name=""/>
        <dsp:cNvSpPr/>
      </dsp:nvSpPr>
      <dsp:spPr>
        <a:xfrm>
          <a:off x="5477761" y="3452449"/>
          <a:ext cx="3869030" cy="170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If you do not have an ID number for your parishioner, it is likely they submitted an update directly to the diocese in the updates section of their pledge card.</a:t>
          </a:r>
        </a:p>
      </dsp:txBody>
      <dsp:txXfrm>
        <a:off x="5477761" y="3452449"/>
        <a:ext cx="3869030" cy="170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6A130-6DC8-4EB2-80D3-C69429E954C6}">
      <dsp:nvSpPr>
        <dsp:cNvPr id="0" name=""/>
        <dsp:cNvSpPr/>
      </dsp:nvSpPr>
      <dsp:spPr>
        <a:xfrm>
          <a:off x="1923626" y="1279"/>
          <a:ext cx="7694506" cy="1311193"/>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95" tIns="333043" rIns="149295" bIns="333043" numCol="1" spcCol="1270" anchor="ctr" anchorCtr="0">
          <a:noAutofit/>
        </a:bodyPr>
        <a:lstStyle/>
        <a:p>
          <a:pPr marL="0" lvl="0" indent="0" algn="l" defTabSz="800100">
            <a:lnSpc>
              <a:spcPct val="90000"/>
            </a:lnSpc>
            <a:spcBef>
              <a:spcPct val="0"/>
            </a:spcBef>
            <a:spcAft>
              <a:spcPct val="35000"/>
            </a:spcAft>
            <a:buNone/>
          </a:pPr>
          <a:r>
            <a:rPr lang="en-US" sz="1800" kern="1200" dirty="0"/>
            <a:t>monthly updates to keep records currents in our data base by using parishioner contact information form.</a:t>
          </a:r>
        </a:p>
      </dsp:txBody>
      <dsp:txXfrm>
        <a:off x="1923626" y="1279"/>
        <a:ext cx="7694506" cy="1311193"/>
      </dsp:txXfrm>
    </dsp:sp>
    <dsp:sp modelId="{F8DBD01B-2F58-4112-B8B5-92C9DDC62E85}">
      <dsp:nvSpPr>
        <dsp:cNvPr id="0" name=""/>
        <dsp:cNvSpPr/>
      </dsp:nvSpPr>
      <dsp:spPr>
        <a:xfrm>
          <a:off x="0" y="1279"/>
          <a:ext cx="1923626" cy="1311193"/>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792" tIns="129517" rIns="101792" bIns="129517" numCol="1" spcCol="1270" anchor="ctr" anchorCtr="0">
          <a:noAutofit/>
        </a:bodyPr>
        <a:lstStyle/>
        <a:p>
          <a:pPr marL="0" lvl="0" indent="0" algn="ctr" defTabSz="1022350">
            <a:lnSpc>
              <a:spcPct val="90000"/>
            </a:lnSpc>
            <a:spcBef>
              <a:spcPct val="0"/>
            </a:spcBef>
            <a:spcAft>
              <a:spcPct val="35000"/>
            </a:spcAft>
            <a:buNone/>
          </a:pPr>
          <a:r>
            <a:rPr lang="en-US" sz="2300" kern="1200" dirty="0"/>
            <a:t>Submit</a:t>
          </a:r>
        </a:p>
      </dsp:txBody>
      <dsp:txXfrm>
        <a:off x="0" y="1279"/>
        <a:ext cx="1923626" cy="1311193"/>
      </dsp:txXfrm>
    </dsp:sp>
    <dsp:sp modelId="{98CC792F-B4BA-4777-AB1D-3E240163BECC}">
      <dsp:nvSpPr>
        <dsp:cNvPr id="0" name=""/>
        <dsp:cNvSpPr/>
      </dsp:nvSpPr>
      <dsp:spPr>
        <a:xfrm>
          <a:off x="1923626" y="1391144"/>
          <a:ext cx="7694506" cy="1311193"/>
        </a:xfrm>
        <a:prstGeom prst="rect">
          <a:avLst/>
        </a:prstGeom>
        <a:solidFill>
          <a:schemeClr val="accent2">
            <a:hueOff val="-1356225"/>
            <a:satOff val="-828"/>
            <a:lumOff val="3235"/>
            <a:alphaOff val="0"/>
          </a:schemeClr>
        </a:solidFill>
        <a:ln w="19050" cap="rnd" cmpd="sng" algn="ctr">
          <a:solidFill>
            <a:schemeClr val="accent2">
              <a:hueOff val="-1356225"/>
              <a:satOff val="-828"/>
              <a:lumOff val="3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95" tIns="333043" rIns="149295" bIns="333043" numCol="1" spcCol="1270" anchor="ctr" anchorCtr="0">
          <a:noAutofit/>
        </a:bodyPr>
        <a:lstStyle/>
        <a:p>
          <a:pPr marL="0" lvl="0" indent="0" algn="l" defTabSz="800100">
            <a:lnSpc>
              <a:spcPct val="90000"/>
            </a:lnSpc>
            <a:spcBef>
              <a:spcPct val="0"/>
            </a:spcBef>
            <a:spcAft>
              <a:spcPct val="35000"/>
            </a:spcAft>
            <a:buNone/>
          </a:pPr>
          <a:r>
            <a:rPr lang="en-US" sz="1800" kern="1200" dirty="0"/>
            <a:t>development office as soon as you have information for any deceased parishioner to ensure family does not receive any solicitations.</a:t>
          </a:r>
        </a:p>
      </dsp:txBody>
      <dsp:txXfrm>
        <a:off x="1923626" y="1391144"/>
        <a:ext cx="7694506" cy="1311193"/>
      </dsp:txXfrm>
    </dsp:sp>
    <dsp:sp modelId="{3F4311D3-9CA6-4BC1-A683-6504D006951D}">
      <dsp:nvSpPr>
        <dsp:cNvPr id="0" name=""/>
        <dsp:cNvSpPr/>
      </dsp:nvSpPr>
      <dsp:spPr>
        <a:xfrm>
          <a:off x="0" y="1391144"/>
          <a:ext cx="1923626" cy="1311193"/>
        </a:xfrm>
        <a:prstGeom prst="rect">
          <a:avLst/>
        </a:prstGeom>
        <a:solidFill>
          <a:schemeClr val="lt1">
            <a:hueOff val="0"/>
            <a:satOff val="0"/>
            <a:lumOff val="0"/>
            <a:alphaOff val="0"/>
          </a:schemeClr>
        </a:solidFill>
        <a:ln w="19050" cap="rnd" cmpd="sng" algn="ctr">
          <a:solidFill>
            <a:schemeClr val="accent2">
              <a:hueOff val="-1356225"/>
              <a:satOff val="-828"/>
              <a:lumOff val="3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792" tIns="129517" rIns="101792" bIns="129517" numCol="1" spcCol="1270" anchor="ctr" anchorCtr="0">
          <a:noAutofit/>
        </a:bodyPr>
        <a:lstStyle/>
        <a:p>
          <a:pPr marL="0" lvl="0" indent="0" algn="ctr" defTabSz="1022350">
            <a:lnSpc>
              <a:spcPct val="90000"/>
            </a:lnSpc>
            <a:spcBef>
              <a:spcPct val="0"/>
            </a:spcBef>
            <a:spcAft>
              <a:spcPct val="35000"/>
            </a:spcAft>
            <a:buNone/>
          </a:pPr>
          <a:r>
            <a:rPr lang="en-US" sz="2300" kern="1200"/>
            <a:t>Notify</a:t>
          </a:r>
        </a:p>
      </dsp:txBody>
      <dsp:txXfrm>
        <a:off x="0" y="1391144"/>
        <a:ext cx="1923626" cy="1311193"/>
      </dsp:txXfrm>
    </dsp:sp>
    <dsp:sp modelId="{58488CB4-B71B-40B8-BD7C-54ABCA950A19}">
      <dsp:nvSpPr>
        <dsp:cNvPr id="0" name=""/>
        <dsp:cNvSpPr/>
      </dsp:nvSpPr>
      <dsp:spPr>
        <a:xfrm>
          <a:off x="1923626" y="2781009"/>
          <a:ext cx="7694506" cy="1311193"/>
        </a:xfrm>
        <a:prstGeom prst="rect">
          <a:avLst/>
        </a:prstGeom>
        <a:solidFill>
          <a:schemeClr val="accent2">
            <a:hueOff val="-2712450"/>
            <a:satOff val="-1656"/>
            <a:lumOff val="6471"/>
            <a:alphaOff val="0"/>
          </a:schemeClr>
        </a:solidFill>
        <a:ln w="19050" cap="rnd" cmpd="sng" algn="ctr">
          <a:solidFill>
            <a:schemeClr val="accent2">
              <a:hueOff val="-2712450"/>
              <a:satOff val="-1656"/>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95" tIns="333043" rIns="149295" bIns="333043" numCol="1" spcCol="1270" anchor="ctr" anchorCtr="0">
          <a:noAutofit/>
        </a:bodyPr>
        <a:lstStyle/>
        <a:p>
          <a:pPr marL="0" lvl="0" indent="0" algn="l" defTabSz="800100">
            <a:lnSpc>
              <a:spcPct val="90000"/>
            </a:lnSpc>
            <a:spcBef>
              <a:spcPct val="0"/>
            </a:spcBef>
            <a:spcAft>
              <a:spcPct val="35000"/>
            </a:spcAft>
            <a:buNone/>
          </a:pPr>
          <a:r>
            <a:rPr lang="en-US" sz="1800" kern="1200" dirty="0"/>
            <a:t>FTP folder for all updates that parishioners sent directly to our development office.</a:t>
          </a:r>
        </a:p>
      </dsp:txBody>
      <dsp:txXfrm>
        <a:off x="1923626" y="2781009"/>
        <a:ext cx="7694506" cy="1311193"/>
      </dsp:txXfrm>
    </dsp:sp>
    <dsp:sp modelId="{56B2742C-87D7-40BF-A785-0F5040F0D937}">
      <dsp:nvSpPr>
        <dsp:cNvPr id="0" name=""/>
        <dsp:cNvSpPr/>
      </dsp:nvSpPr>
      <dsp:spPr>
        <a:xfrm>
          <a:off x="0" y="2781009"/>
          <a:ext cx="1923626" cy="1311193"/>
        </a:xfrm>
        <a:prstGeom prst="rect">
          <a:avLst/>
        </a:prstGeom>
        <a:solidFill>
          <a:schemeClr val="lt1">
            <a:hueOff val="0"/>
            <a:satOff val="0"/>
            <a:lumOff val="0"/>
            <a:alphaOff val="0"/>
          </a:schemeClr>
        </a:solidFill>
        <a:ln w="19050" cap="rnd" cmpd="sng" algn="ctr">
          <a:solidFill>
            <a:schemeClr val="accent2">
              <a:hueOff val="-2712450"/>
              <a:satOff val="-1656"/>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792" tIns="129517" rIns="101792" bIns="129517" numCol="1" spcCol="1270" anchor="ctr" anchorCtr="0">
          <a:noAutofit/>
        </a:bodyPr>
        <a:lstStyle/>
        <a:p>
          <a:pPr marL="0" lvl="0" indent="0" algn="ctr" defTabSz="1022350">
            <a:lnSpc>
              <a:spcPct val="90000"/>
            </a:lnSpc>
            <a:spcBef>
              <a:spcPct val="0"/>
            </a:spcBef>
            <a:spcAft>
              <a:spcPct val="35000"/>
            </a:spcAft>
            <a:buNone/>
          </a:pPr>
          <a:r>
            <a:rPr lang="en-US" sz="2300" kern="1200"/>
            <a:t>Check</a:t>
          </a:r>
        </a:p>
      </dsp:txBody>
      <dsp:txXfrm>
        <a:off x="0" y="2781009"/>
        <a:ext cx="1923626" cy="13111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970939" y="0"/>
            <a:ext cx="3037840" cy="466434"/>
          </a:xfrm>
          <a:prstGeom prst="rect">
            <a:avLst/>
          </a:prstGeom>
        </p:spPr>
        <p:txBody>
          <a:bodyPr vert="horz" lIns="93177" tIns="46589" rIns="93177" bIns="46589"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970939" y="8829969"/>
            <a:ext cx="3037840" cy="466433"/>
          </a:xfrm>
          <a:prstGeom prst="rect">
            <a:avLst/>
          </a:prstGeom>
        </p:spPr>
        <p:txBody>
          <a:bodyPr vert="horz" lIns="93177" tIns="46589" rIns="93177" bIns="46589"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027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921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3247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1110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7742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1615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126492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3882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2800" cap="all" spc="200" baseline="0">
                <a:solidFill>
                  <a:schemeClr val="accent4"/>
                </a:solidFill>
                <a:latin typeface="Montserrat" pitchFamily="2" charset="0"/>
              </a:defRPr>
            </a:lvl1pPr>
          </a:lstStyle>
          <a:p>
            <a:r>
              <a:rPr lang="en-US" dirty="0"/>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ontserrat" pitchFamily="2" charset="0"/>
              </a:defRPr>
            </a:lvl1pPr>
          </a:lstStyle>
          <a:p>
            <a:pPr lvl="0"/>
            <a:r>
              <a:rPr lang="en-US" dirty="0"/>
              <a:t>Click to add text</a:t>
            </a:r>
          </a:p>
        </p:txBody>
      </p:sp>
      <p:sp>
        <p:nvSpPr>
          <p:cNvPr id="4" name="Date Placeholder 3">
            <a:extLst>
              <a:ext uri="{FF2B5EF4-FFF2-40B4-BE49-F238E27FC236}">
                <a16:creationId xmlns:a16="http://schemas.microsoft.com/office/drawing/2014/main" id="{3A6B1A04-4BA1-4FCF-B19E-6A052911CC2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9DD33EA-800C-403C-867B-B4178A7C375B}"/>
              </a:ext>
            </a:extLst>
          </p:cNvPr>
          <p:cNvSpPr>
            <a:spLocks noGrp="1"/>
          </p:cNvSpPr>
          <p:nvPr>
            <p:ph type="ftr" sz="quarter" idx="11"/>
          </p:nvPr>
        </p:nvSpPr>
        <p:spPr/>
        <p:txBody>
          <a:bodyPr/>
          <a:lstStyle/>
          <a:p>
            <a:endParaRPr lang="en-US" dirty="0"/>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4026888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731807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2" name="Date Placeholder 1">
            <a:extLst>
              <a:ext uri="{FF2B5EF4-FFF2-40B4-BE49-F238E27FC236}">
                <a16:creationId xmlns:a16="http://schemas.microsoft.com/office/drawing/2014/main" id="{AC52883E-0EA3-4DCA-BB78-AD84BBE53F80}"/>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endParaRPr lang="en-US" dirty="0"/>
          </a:p>
        </p:txBody>
      </p:sp>
      <p:sp>
        <p:nvSpPr>
          <p:cNvPr id="3" name="Footer Placeholder 2">
            <a:extLst>
              <a:ext uri="{FF2B5EF4-FFF2-40B4-BE49-F238E27FC236}">
                <a16:creationId xmlns:a16="http://schemas.microsoft.com/office/drawing/2014/main" id="{C31860F9-7B15-486D-B68B-1D5E02F61DEA}"/>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endParaRPr lang="en-US" dirty="0"/>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412137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A54C80-263E-416B-A8E0-580EDEADCBDC}"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404510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400965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288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A54C80-263E-416B-A8E0-580EDEADCBDC}" type="datetimeFigureOut">
              <a:rPr lang="en-US" dirty="0"/>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409847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7633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463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064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4083671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11/20/2025</a:t>
            </a:fld>
            <a:endParaRPr lang="en-US" dirty="0"/>
          </a:p>
        </p:txBody>
      </p:sp>
    </p:spTree>
    <p:extLst>
      <p:ext uri="{BB962C8B-B14F-4D97-AF65-F5344CB8AC3E}">
        <p14:creationId xmlns:p14="http://schemas.microsoft.com/office/powerpoint/2010/main" val="1920918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11/20/2025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0156857"/>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diocesepb.org/ministriesoffices/offices/development/diocesan-services-appeal/materials.html"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iocesepb.org/" TargetMode="Externa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hyperlink" Target="mailto:development@diocesepb.org"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Development@DiocesePB.org" TargetMode="Externa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DC1AA4-A593-2629-46F7-3673576A70DC}"/>
              </a:ext>
            </a:extLst>
          </p:cNvPr>
          <p:cNvSpPr/>
          <p:nvPr/>
        </p:nvSpPr>
        <p:spPr>
          <a:xfrm>
            <a:off x="0" y="-2947"/>
            <a:ext cx="6310568" cy="685913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F72C3-8578-5815-31C1-B87E977CC19B}"/>
              </a:ext>
            </a:extLst>
          </p:cNvPr>
          <p:cNvSpPr>
            <a:spLocks noGrp="1"/>
          </p:cNvSpPr>
          <p:nvPr>
            <p:ph type="title"/>
          </p:nvPr>
        </p:nvSpPr>
        <p:spPr>
          <a:xfrm>
            <a:off x="449081" y="1401544"/>
            <a:ext cx="5423495" cy="621975"/>
          </a:xfrm>
        </p:spPr>
        <p:txBody>
          <a:bodyPr lIns="91440" tIns="45720" rIns="91440" bIns="45720" anchor="b">
            <a:normAutofit fontScale="90000"/>
          </a:bodyPr>
          <a:lstStyle/>
          <a:p>
            <a:pPr algn="ctr"/>
            <a:r>
              <a:rPr lang="en-US" sz="6000" b="1" dirty="0">
                <a:solidFill>
                  <a:srgbClr val="FFFFFF"/>
                </a:solidFill>
                <a:latin typeface="Montserrat"/>
              </a:rPr>
              <a:t>Welcome! </a:t>
            </a:r>
          </a:p>
        </p:txBody>
      </p:sp>
      <p:pic>
        <p:nvPicPr>
          <p:cNvPr id="6" name="Picture 5" descr="A blue and white card with text and a circle with three images&#10;&#10;AI-generated content may be incorrect.">
            <a:extLst>
              <a:ext uri="{FF2B5EF4-FFF2-40B4-BE49-F238E27FC236}">
                <a16:creationId xmlns:a16="http://schemas.microsoft.com/office/drawing/2014/main" id="{C0D62EBB-A5E1-84E2-ADFE-55B335C53B75}"/>
              </a:ext>
            </a:extLst>
          </p:cNvPr>
          <p:cNvPicPr>
            <a:picLocks noChangeAspect="1"/>
          </p:cNvPicPr>
          <p:nvPr/>
        </p:nvPicPr>
        <p:blipFill>
          <a:blip r:embed="rId2"/>
          <a:stretch>
            <a:fillRect/>
          </a:stretch>
        </p:blipFill>
        <p:spPr>
          <a:xfrm>
            <a:off x="6797773" y="234419"/>
            <a:ext cx="4935627" cy="6389162"/>
          </a:xfrm>
          <a:prstGeom prst="rect">
            <a:avLst/>
          </a:prstGeom>
        </p:spPr>
      </p:pic>
      <p:sp>
        <p:nvSpPr>
          <p:cNvPr id="7" name="Title 3">
            <a:extLst>
              <a:ext uri="{FF2B5EF4-FFF2-40B4-BE49-F238E27FC236}">
                <a16:creationId xmlns:a16="http://schemas.microsoft.com/office/drawing/2014/main" id="{EFB9677C-61F3-F262-2A59-408CC32DC98B}"/>
              </a:ext>
            </a:extLst>
          </p:cNvPr>
          <p:cNvSpPr txBox="1">
            <a:spLocks/>
          </p:cNvSpPr>
          <p:nvPr/>
        </p:nvSpPr>
        <p:spPr>
          <a:xfrm>
            <a:off x="378927" y="4107962"/>
            <a:ext cx="6810784" cy="2352675"/>
          </a:xfrm>
          <a:prstGeom prst="rect">
            <a:avLst/>
          </a:prstGeom>
        </p:spPr>
        <p:txBody>
          <a:bodyPr lIns="91440" tIns="45720" rIns="91440" bIns="45720" anchor="b"/>
          <a:lstStyle>
            <a:lvl1pPr algn="l" defTabSz="914400" rtl="0" eaLnBrk="1" latinLnBrk="0" hangingPunct="1">
              <a:lnSpc>
                <a:spcPct val="90000"/>
              </a:lnSpc>
              <a:spcBef>
                <a:spcPct val="0"/>
              </a:spcBef>
              <a:buNone/>
              <a:defRPr sz="2800" kern="1200" cap="all" spc="200" baseline="0">
                <a:solidFill>
                  <a:schemeClr val="accent4"/>
                </a:solidFill>
                <a:latin typeface="Montserrat" pitchFamily="2" charset="0"/>
                <a:ea typeface="+mj-ea"/>
                <a:cs typeface="+mj-cs"/>
              </a:defRPr>
            </a:lvl1pPr>
          </a:lstStyle>
          <a:p>
            <a:r>
              <a:rPr lang="en-US" sz="4800" dirty="0">
                <a:solidFill>
                  <a:schemeClr val="bg1"/>
                </a:solidFill>
                <a:latin typeface="Montserrat"/>
              </a:rPr>
              <a:t>2026</a:t>
            </a:r>
            <a:br>
              <a:rPr lang="en-US" sz="3400" dirty="0">
                <a:latin typeface="Montserrat"/>
              </a:rPr>
            </a:br>
            <a:r>
              <a:rPr lang="en-US" sz="3400" b="1" dirty="0">
                <a:solidFill>
                  <a:schemeClr val="bg1"/>
                </a:solidFill>
                <a:latin typeface="Montserrat"/>
              </a:rPr>
              <a:t>Diocesan Services </a:t>
            </a:r>
            <a:br>
              <a:rPr lang="en-US" sz="3400" b="1" dirty="0">
                <a:latin typeface="Montserrat"/>
              </a:rPr>
            </a:br>
            <a:r>
              <a:rPr lang="en-US" sz="3400" b="1" dirty="0">
                <a:solidFill>
                  <a:schemeClr val="bg1"/>
                </a:solidFill>
                <a:latin typeface="Montserrat"/>
              </a:rPr>
              <a:t>appeal</a:t>
            </a:r>
            <a:endParaRPr lang="en-US" sz="3400" b="1">
              <a:solidFill>
                <a:schemeClr val="bg1"/>
              </a:solidFill>
              <a:latin typeface="Montserrat"/>
            </a:endParaRPr>
          </a:p>
        </p:txBody>
      </p:sp>
      <p:pic>
        <p:nvPicPr>
          <p:cNvPr id="9" name="Picture 8" descr="A logo with a crest and text&#10;&#10;AI-generated content may be incorrect.">
            <a:extLst>
              <a:ext uri="{FF2B5EF4-FFF2-40B4-BE49-F238E27FC236}">
                <a16:creationId xmlns:a16="http://schemas.microsoft.com/office/drawing/2014/main" id="{EC1A1939-92C6-E565-4527-A1DC84DDFBFC}"/>
              </a:ext>
            </a:extLst>
          </p:cNvPr>
          <p:cNvPicPr>
            <a:picLocks noChangeAspect="1"/>
          </p:cNvPicPr>
          <p:nvPr/>
        </p:nvPicPr>
        <p:blipFill>
          <a:blip r:embed="rId3"/>
          <a:srcRect/>
          <a:stretch/>
        </p:blipFill>
        <p:spPr>
          <a:xfrm>
            <a:off x="1753025" y="2251092"/>
            <a:ext cx="2352675" cy="2352675"/>
          </a:xfrm>
          <a:prstGeom prst="rect">
            <a:avLst/>
          </a:prstGeom>
        </p:spPr>
      </p:pic>
    </p:spTree>
    <p:extLst>
      <p:ext uri="{BB962C8B-B14F-4D97-AF65-F5344CB8AC3E}">
        <p14:creationId xmlns:p14="http://schemas.microsoft.com/office/powerpoint/2010/main" val="233387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273F9F28-F533-A75F-5236-50686EC01470}"/>
              </a:ext>
            </a:extLst>
          </p:cNvPr>
          <p:cNvSpPr txBox="1">
            <a:spLocks/>
          </p:cNvSpPr>
          <p:nvPr/>
        </p:nvSpPr>
        <p:spPr>
          <a:xfrm>
            <a:off x="422495" y="1391803"/>
            <a:ext cx="11346637" cy="5466598"/>
          </a:xfrm>
          <a:prstGeom prst="rect">
            <a:avLst/>
          </a:prstGeom>
          <a:noFill/>
        </p:spPr>
        <p:txBody>
          <a:bodyPr lIns="91440" tIns="45720" rIns="91440" bIns="45720" anchor="ctr" anchorCtr="0"/>
          <a:lstStyle>
            <a:lvl1pPr marL="342900" indent="-342900">
              <a:lnSpc>
                <a:spcPct val="100000"/>
              </a:lnSpc>
              <a:spcBef>
                <a:spcPts val="0"/>
              </a:spcBef>
              <a:buFont typeface="Arial" panose="020B0604020202020204" pitchFamily="34" charset="0"/>
              <a:buChar char="•"/>
              <a:defRPr sz="2000" cap="none" spc="50" baseline="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sz="1800" dirty="0"/>
          </a:p>
          <a:p>
            <a:r>
              <a:rPr lang="en-US" sz="1800" dirty="0"/>
              <a:t>Goal met (but doesn’t cover all expenses of the diocese)</a:t>
            </a:r>
          </a:p>
          <a:p>
            <a:r>
              <a:rPr lang="en-US" sz="1800" dirty="0"/>
              <a:t>Emailing September packet instead of snail mail (material order forms, DSA contact form)</a:t>
            </a:r>
          </a:p>
          <a:p>
            <a:r>
              <a:rPr lang="en-US" sz="1800" dirty="0"/>
              <a:t>Regularly scheduled Zooms with DSA contacts</a:t>
            </a:r>
          </a:p>
          <a:p>
            <a:r>
              <a:rPr lang="en-US" sz="1800" dirty="0"/>
              <a:t>More robust communication tools</a:t>
            </a:r>
          </a:p>
          <a:p>
            <a:r>
              <a:rPr lang="en-US" sz="1800" dirty="0"/>
              <a:t>Bilingual content for videos, letters and donor cards</a:t>
            </a:r>
          </a:p>
          <a:p>
            <a:r>
              <a:rPr lang="en-US" sz="1800" dirty="0"/>
              <a:t>Florida Catholic digital and print piece as perk for donors</a:t>
            </a:r>
          </a:p>
          <a:p>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Utilizing Florida Catholic </a:t>
            </a:r>
            <a:r>
              <a:rPr lang="en-US" sz="1800" spc="0" dirty="0">
                <a:solidFill>
                  <a:prstClr val="black"/>
                </a:solidFill>
                <a:latin typeface="Trebuchet MS" panose="020B0603020202020204"/>
              </a:rPr>
              <a:t>Raiser’s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Edge email database to ask for donations</a:t>
            </a:r>
          </a:p>
          <a:p>
            <a:r>
              <a:rPr lang="en-US" sz="1800" dirty="0"/>
              <a:t>Planned giving letter in tax letter</a:t>
            </a:r>
          </a:p>
          <a:p>
            <a:r>
              <a:rPr lang="en-US" sz="1800" dirty="0"/>
              <a:t>DVD’s and USB’s have (Spanish, Creole, English) versions of the DSA video</a:t>
            </a:r>
          </a:p>
          <a:p>
            <a:r>
              <a:rPr lang="en-US" sz="1800" dirty="0"/>
              <a:t>FTP site now has material order form, contact form and goal form (Finance Folder)</a:t>
            </a:r>
          </a:p>
          <a:p>
            <a:r>
              <a:rPr lang="en-US" sz="1800" dirty="0"/>
              <a:t>New format for us sharing parishioner updates with uploaded updates to FTP site each month</a:t>
            </a:r>
          </a:p>
          <a:p>
            <a:pPr lvl="1"/>
            <a:r>
              <a:rPr lang="en-US" sz="1800" dirty="0"/>
              <a:t>Parishes send us their updates each month using the Parishioner Contact Information Form </a:t>
            </a:r>
          </a:p>
          <a:p>
            <a:r>
              <a:rPr lang="en-US" sz="1800" dirty="0"/>
              <a:t>Buck slip for constituents with multiple parishes </a:t>
            </a:r>
          </a:p>
          <a:p>
            <a:r>
              <a:rPr lang="en-US" sz="1800" dirty="0"/>
              <a:t>Must have parish email to have access to FTP</a:t>
            </a:r>
          </a:p>
          <a:p>
            <a:pPr lvl="1"/>
            <a:r>
              <a:rPr lang="en-US" sz="1600" dirty="0"/>
              <a:t>IT will work with parish to establish proper email when necessary</a:t>
            </a:r>
          </a:p>
          <a:p>
            <a:endParaRPr lang="en-US" sz="1800" dirty="0"/>
          </a:p>
          <a:p>
            <a:endParaRPr lang="en-US" sz="1800" dirty="0"/>
          </a:p>
        </p:txBody>
      </p:sp>
      <p:sp>
        <p:nvSpPr>
          <p:cNvPr id="3" name="TextBox 2">
            <a:extLst>
              <a:ext uri="{FF2B5EF4-FFF2-40B4-BE49-F238E27FC236}">
                <a16:creationId xmlns:a16="http://schemas.microsoft.com/office/drawing/2014/main" id="{2A8497E6-3603-B8D6-A085-1884B10B6B10}"/>
              </a:ext>
            </a:extLst>
          </p:cNvPr>
          <p:cNvSpPr txBox="1"/>
          <p:nvPr/>
        </p:nvSpPr>
        <p:spPr>
          <a:xfrm>
            <a:off x="3503688" y="545944"/>
            <a:ext cx="8673974"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UPDATES MADE IN RECENT YEARS</a:t>
            </a:r>
          </a:p>
        </p:txBody>
      </p:sp>
    </p:spTree>
    <p:extLst>
      <p:ext uri="{BB962C8B-B14F-4D97-AF65-F5344CB8AC3E}">
        <p14:creationId xmlns:p14="http://schemas.microsoft.com/office/powerpoint/2010/main" val="387838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ED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6503E-47C1-62E0-AD7E-348E5ABA0EDF}"/>
              </a:ext>
            </a:extLst>
          </p:cNvPr>
          <p:cNvPicPr>
            <a:picLocks noChangeAspect="1"/>
          </p:cNvPicPr>
          <p:nvPr/>
        </p:nvPicPr>
        <p:blipFill>
          <a:blip r:embed="rId2"/>
          <a:stretch>
            <a:fillRect/>
          </a:stretch>
        </p:blipFill>
        <p:spPr>
          <a:xfrm>
            <a:off x="543463" y="189600"/>
            <a:ext cx="5075035" cy="6514929"/>
          </a:xfrm>
          <a:prstGeom prst="rect">
            <a:avLst/>
          </a:prstGeom>
        </p:spPr>
      </p:pic>
      <p:pic>
        <p:nvPicPr>
          <p:cNvPr id="6" name="Picture 5">
            <a:extLst>
              <a:ext uri="{FF2B5EF4-FFF2-40B4-BE49-F238E27FC236}">
                <a16:creationId xmlns:a16="http://schemas.microsoft.com/office/drawing/2014/main" id="{5A4337F8-FAA9-6406-12C0-B87DECAFD1F6}"/>
              </a:ext>
            </a:extLst>
          </p:cNvPr>
          <p:cNvPicPr>
            <a:picLocks noChangeAspect="1"/>
          </p:cNvPicPr>
          <p:nvPr/>
        </p:nvPicPr>
        <p:blipFill>
          <a:blip r:embed="rId3"/>
          <a:stretch>
            <a:fillRect/>
          </a:stretch>
        </p:blipFill>
        <p:spPr>
          <a:xfrm>
            <a:off x="6475612" y="117977"/>
            <a:ext cx="4997459" cy="6622045"/>
          </a:xfrm>
          <a:prstGeom prst="rect">
            <a:avLst/>
          </a:prstGeom>
        </p:spPr>
      </p:pic>
    </p:spTree>
    <p:extLst>
      <p:ext uri="{BB962C8B-B14F-4D97-AF65-F5344CB8AC3E}">
        <p14:creationId xmlns:p14="http://schemas.microsoft.com/office/powerpoint/2010/main" val="410725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AE4B4F-63D4-0D4E-1976-B44924AAF273}"/>
            </a:ext>
          </a:extLst>
        </p:cNvPr>
        <p:cNvGrpSpPr/>
        <p:nvPr/>
      </p:nvGrpSpPr>
      <p:grpSpPr>
        <a:xfrm>
          <a:off x="0" y="0"/>
          <a:ext cx="0" cy="0"/>
          <a:chOff x="0" y="0"/>
          <a:chExt cx="0" cy="0"/>
        </a:xfrm>
      </p:grpSpPr>
      <p:pic>
        <p:nvPicPr>
          <p:cNvPr id="2" name="Picture 1" descr="A blue and white background&#10;&#10;AI-generated content may be incorrect.">
            <a:extLst>
              <a:ext uri="{FF2B5EF4-FFF2-40B4-BE49-F238E27FC236}">
                <a16:creationId xmlns:a16="http://schemas.microsoft.com/office/drawing/2014/main" id="{552DFE66-21AE-29BB-7D88-56F40D6FB492}"/>
              </a:ext>
            </a:extLst>
          </p:cNvPr>
          <p:cNvPicPr>
            <a:picLocks noChangeAspect="1"/>
          </p:cNvPicPr>
          <p:nvPr/>
        </p:nvPicPr>
        <p:blipFill>
          <a:blip r:embed="rId2"/>
          <a:srcRect l="4784" t="13782" r="-2" b="18009"/>
          <a:stretch>
            <a:fillRect/>
          </a:stretch>
        </p:blipFill>
        <p:spPr>
          <a:xfrm>
            <a:off x="4269854" y="-11044"/>
            <a:ext cx="7922146" cy="6869044"/>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grpSp>
        <p:nvGrpSpPr>
          <p:cNvPr id="21" name="Group 20">
            <a:extLst>
              <a:ext uri="{FF2B5EF4-FFF2-40B4-BE49-F238E27FC236}">
                <a16:creationId xmlns:a16="http://schemas.microsoft.com/office/drawing/2014/main" id="{268979B2-141D-83E4-951E-C2B4BCEEBC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22" name="Freeform 14">
              <a:extLst>
                <a:ext uri="{FF2B5EF4-FFF2-40B4-BE49-F238E27FC236}">
                  <a16:creationId xmlns:a16="http://schemas.microsoft.com/office/drawing/2014/main" id="{14B98342-B200-B1F0-CC7C-9BF312EC4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D8879963-56D3-5DD9-5774-948C54FED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E907C39-B500-D4BE-B183-8B7A84567D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280C5DB2-8A2B-8505-2962-191890893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855D8E5C-2E83-3F65-5B02-4462E2D18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932F045D-B9FB-EB6E-F8D1-79F6AF12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8A688B01-2AB1-CD4D-30C6-BE55F7917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2E402678-2EE1-0793-C329-5D98F06DB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6A75E43F-6BFB-22FF-F8C0-881BCE4EA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31BDFB19-4A3E-7A96-421F-FC65BF679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33" name="Straight Connector 32">
            <a:extLst>
              <a:ext uri="{FF2B5EF4-FFF2-40B4-BE49-F238E27FC236}">
                <a16:creationId xmlns:a16="http://schemas.microsoft.com/office/drawing/2014/main" id="{D504BA5E-22F2-8446-0CA5-AB7F7AC7C2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0024815-0AAC-B69F-58E9-49BF2C2B02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18362473-3EDA-34F1-1375-5DEAB5353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5">
            <a:extLst>
              <a:ext uri="{FF2B5EF4-FFF2-40B4-BE49-F238E27FC236}">
                <a16:creationId xmlns:a16="http://schemas.microsoft.com/office/drawing/2014/main" id="{09283585-A76F-4D56-A70D-F812726C8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24">
            <a:extLst>
              <a:ext uri="{FF2B5EF4-FFF2-40B4-BE49-F238E27FC236}">
                <a16:creationId xmlns:a16="http://schemas.microsoft.com/office/drawing/2014/main" id="{0FB3FF32-E727-7F53-3D8C-DF5B83C2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7">
            <a:extLst>
              <a:ext uri="{FF2B5EF4-FFF2-40B4-BE49-F238E27FC236}">
                <a16:creationId xmlns:a16="http://schemas.microsoft.com/office/drawing/2014/main" id="{A9AE0B85-C399-D46B-156D-C94FB0205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8">
            <a:extLst>
              <a:ext uri="{FF2B5EF4-FFF2-40B4-BE49-F238E27FC236}">
                <a16:creationId xmlns:a16="http://schemas.microsoft.com/office/drawing/2014/main" id="{62948672-3228-DA6A-FE0F-9D408899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9">
            <a:extLst>
              <a:ext uri="{FF2B5EF4-FFF2-40B4-BE49-F238E27FC236}">
                <a16:creationId xmlns:a16="http://schemas.microsoft.com/office/drawing/2014/main" id="{577F8A81-B596-9C3F-B67D-FBE91E2265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29">
            <a:extLst>
              <a:ext uri="{FF2B5EF4-FFF2-40B4-BE49-F238E27FC236}">
                <a16:creationId xmlns:a16="http://schemas.microsoft.com/office/drawing/2014/main" id="{6F636764-1A6C-A189-557A-7BBD9D34A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64F9D3D5-5EF4-5189-F9AE-499CB11DC8BF}"/>
              </a:ext>
            </a:extLst>
          </p:cNvPr>
          <p:cNvSpPr txBox="1"/>
          <p:nvPr/>
        </p:nvSpPr>
        <p:spPr>
          <a:xfrm>
            <a:off x="3442996" y="545944"/>
            <a:ext cx="8734665"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2026 UPDATES</a:t>
            </a:r>
            <a:endParaRPr lang="en-US" dirty="0"/>
          </a:p>
        </p:txBody>
      </p:sp>
      <p:sp>
        <p:nvSpPr>
          <p:cNvPr id="3" name="Text Placeholder 5">
            <a:extLst>
              <a:ext uri="{FF2B5EF4-FFF2-40B4-BE49-F238E27FC236}">
                <a16:creationId xmlns:a16="http://schemas.microsoft.com/office/drawing/2014/main" id="{FC8F9901-B42F-E282-EFB3-53F8DD561EC4}"/>
              </a:ext>
            </a:extLst>
          </p:cNvPr>
          <p:cNvSpPr>
            <a:spLocks noGrp="1"/>
          </p:cNvSpPr>
          <p:nvPr>
            <p:ph type="body" sz="quarter" idx="15"/>
          </p:nvPr>
        </p:nvSpPr>
        <p:spPr>
          <a:xfrm>
            <a:off x="742282" y="1752352"/>
            <a:ext cx="4957679" cy="3937853"/>
          </a:xfrm>
        </p:spPr>
        <p:txBody>
          <a:bodyPr vert="horz" lIns="91440" tIns="45720" rIns="91440" bIns="45720" rtlCol="0" anchor="t">
            <a:normAutofit lnSpcReduction="10000"/>
          </a:bodyPr>
          <a:lstStyle/>
          <a:p>
            <a:pPr marL="285750" indent="-285750">
              <a:lnSpc>
                <a:spcPct val="100000"/>
              </a:lnSpc>
              <a:buFont typeface="Arial,Sans-Serif"/>
              <a:buChar char="•"/>
            </a:pPr>
            <a:r>
              <a:rPr lang="en-US" sz="2000" dirty="0">
                <a:solidFill>
                  <a:srgbClr val="000000"/>
                </a:solidFill>
              </a:rPr>
              <a:t>REDESIGNED IN-PEW ENVELOPES </a:t>
            </a:r>
          </a:p>
          <a:p>
            <a:pPr marL="285750" indent="-285750">
              <a:lnSpc>
                <a:spcPct val="100000"/>
              </a:lnSpc>
              <a:buFont typeface="Arial,Sans-Serif"/>
              <a:buChar char="•"/>
            </a:pPr>
            <a:endParaRPr lang="en-US" sz="2000" dirty="0">
              <a:solidFill>
                <a:srgbClr val="000000"/>
              </a:solidFill>
            </a:endParaRPr>
          </a:p>
          <a:p>
            <a:pPr marL="285750" indent="-285750">
              <a:lnSpc>
                <a:spcPct val="100000"/>
              </a:lnSpc>
              <a:buFont typeface="Arial,Sans-Serif"/>
              <a:buChar char="•"/>
            </a:pPr>
            <a:r>
              <a:rPr lang="en-US" sz="2000" dirty="0">
                <a:solidFill>
                  <a:srgbClr val="000000"/>
                </a:solidFill>
              </a:rPr>
              <a:t>NO LABELS PRINTED</a:t>
            </a:r>
          </a:p>
          <a:p>
            <a:pPr>
              <a:lnSpc>
                <a:spcPct val="100000"/>
              </a:lnSpc>
            </a:pPr>
            <a:endParaRPr lang="en-US" sz="2000" dirty="0">
              <a:solidFill>
                <a:srgbClr val="000000"/>
              </a:solidFill>
            </a:endParaRPr>
          </a:p>
          <a:p>
            <a:pPr marL="285750" indent="-285750">
              <a:lnSpc>
                <a:spcPct val="100000"/>
              </a:lnSpc>
              <a:buFont typeface="Arial,Sans-Serif"/>
              <a:buChar char="•"/>
            </a:pPr>
            <a:r>
              <a:rPr lang="en-US" sz="2000" dirty="0">
                <a:solidFill>
                  <a:srgbClr val="000000"/>
                </a:solidFill>
              </a:rPr>
              <a:t>UPDATED VERSION OF TRANSMITTAL FORM</a:t>
            </a:r>
          </a:p>
          <a:p>
            <a:pPr>
              <a:lnSpc>
                <a:spcPct val="100000"/>
              </a:lnSpc>
            </a:pPr>
            <a:endParaRPr lang="en-US" sz="2000" dirty="0">
              <a:solidFill>
                <a:srgbClr val="000000"/>
              </a:solidFill>
            </a:endParaRPr>
          </a:p>
          <a:p>
            <a:pPr marL="285750" indent="-285750">
              <a:lnSpc>
                <a:spcPct val="100000"/>
              </a:lnSpc>
              <a:buFont typeface="Arial,Sans-Serif"/>
              <a:buChar char="•"/>
            </a:pPr>
            <a:r>
              <a:rPr lang="en-US" sz="2000" dirty="0">
                <a:solidFill>
                  <a:srgbClr val="000000"/>
                </a:solidFill>
              </a:rPr>
              <a:t>UPDATED TIMELINE TO ALLOW FOR EASTER CARD BEFORE LETTER#2</a:t>
            </a:r>
          </a:p>
          <a:p>
            <a:pPr>
              <a:lnSpc>
                <a:spcPct val="100000"/>
              </a:lnSpc>
            </a:pPr>
            <a:endParaRPr lang="en-US" sz="2000" dirty="0">
              <a:solidFill>
                <a:srgbClr val="000000"/>
              </a:solidFill>
            </a:endParaRPr>
          </a:p>
          <a:p>
            <a:pPr marL="285750" indent="-285750">
              <a:lnSpc>
                <a:spcPct val="100000"/>
              </a:lnSpc>
              <a:buFont typeface="Arial,Sans-Serif"/>
              <a:buChar char="•"/>
            </a:pPr>
            <a:r>
              <a:rPr lang="en-US" sz="2000" dirty="0">
                <a:solidFill>
                  <a:srgbClr val="000000"/>
                </a:solidFill>
              </a:rPr>
              <a:t>PASTORS/ADMINISTRATORS ALSO HAVE ACCESS TO FTP (IN ADDITION TO APPROVED CONTACTS AND ALL BOOKKEEPERS)</a:t>
            </a:r>
          </a:p>
          <a:p>
            <a:pPr marL="285750" indent="-285750">
              <a:lnSpc>
                <a:spcPct val="100000"/>
              </a:lnSpc>
              <a:buFont typeface="Arial,Sans-Serif"/>
              <a:buChar char="•"/>
            </a:pPr>
            <a:endParaRPr lang="en-US" sz="2000" dirty="0">
              <a:solidFill>
                <a:srgbClr val="000000"/>
              </a:solidFill>
            </a:endParaRPr>
          </a:p>
          <a:p>
            <a:pPr marL="285750" indent="-285750">
              <a:lnSpc>
                <a:spcPct val="100000"/>
              </a:lnSpc>
              <a:buFont typeface="Arial,Sans-Serif"/>
              <a:buChar char="•"/>
            </a:pPr>
            <a:endParaRPr lang="en-US" sz="2000" dirty="0">
              <a:solidFill>
                <a:srgbClr val="000000"/>
              </a:solidFill>
            </a:endParaRPr>
          </a:p>
          <a:p>
            <a:pPr marL="285750" indent="-285750">
              <a:lnSpc>
                <a:spcPct val="100000"/>
              </a:lnSpc>
              <a:buFont typeface="Arial,Sans-Serif"/>
              <a:buChar char="•"/>
            </a:pPr>
            <a:endParaRPr lang="en-US" dirty="0"/>
          </a:p>
        </p:txBody>
      </p:sp>
    </p:spTree>
    <p:extLst>
      <p:ext uri="{BB962C8B-B14F-4D97-AF65-F5344CB8AC3E}">
        <p14:creationId xmlns:p14="http://schemas.microsoft.com/office/powerpoint/2010/main" val="273464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 name="Straight Connector 40">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Isosceles Triangle 44">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49">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52" name="Rectangle 5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4" name="Rectangle 5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Isosceles Triangle 6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Freeform: Shape 6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a:extLst>
              <a:ext uri="{FF2B5EF4-FFF2-40B4-BE49-F238E27FC236}">
                <a16:creationId xmlns:a16="http://schemas.microsoft.com/office/drawing/2014/main" id="{E7AA8A0C-8276-1468-23C3-65786B221F62}"/>
              </a:ext>
            </a:extLst>
          </p:cNvPr>
          <p:cNvPicPr>
            <a:picLocks noGrp="1" noChangeAspect="1"/>
          </p:cNvPicPr>
          <p:nvPr>
            <p:ph type="pic" sz="quarter" idx="13"/>
          </p:nvPr>
        </p:nvPicPr>
        <p:blipFill>
          <a:blip r:embed="rId2"/>
          <a:srcRect t="118" b="118"/>
          <a:stretch/>
        </p:blipFill>
        <p:spPr>
          <a:xfrm>
            <a:off x="638038" y="198680"/>
            <a:ext cx="5012216" cy="6536456"/>
          </a:xfrm>
          <a:prstGeom prst="rect">
            <a:avLst/>
          </a:prstGeom>
        </p:spPr>
      </p:pic>
      <p:sp>
        <p:nvSpPr>
          <p:cNvPr id="4" name="Text Placeholder 3">
            <a:extLst>
              <a:ext uri="{FF2B5EF4-FFF2-40B4-BE49-F238E27FC236}">
                <a16:creationId xmlns:a16="http://schemas.microsoft.com/office/drawing/2014/main" id="{69C6E2E2-B30A-C2DF-4575-E9222A8B8214}"/>
              </a:ext>
            </a:extLst>
          </p:cNvPr>
          <p:cNvSpPr>
            <a:spLocks noGrp="1"/>
          </p:cNvSpPr>
          <p:nvPr>
            <p:ph type="body" sz="quarter" idx="15"/>
          </p:nvPr>
        </p:nvSpPr>
        <p:spPr>
          <a:xfrm>
            <a:off x="6961791" y="2189979"/>
            <a:ext cx="4512988" cy="3317938"/>
          </a:xfrm>
        </p:spPr>
        <p:txBody>
          <a:bodyPr vert="horz" lIns="91440" tIns="45720" rIns="91440" bIns="45720" rtlCol="0" anchor="t">
            <a:noAutofit/>
          </a:bodyPr>
          <a:lstStyle/>
          <a:p>
            <a:pPr marL="285750" indent="-285750">
              <a:spcBef>
                <a:spcPts val="1000"/>
              </a:spcBef>
              <a:buFont typeface="Wingdings 3" charset="2"/>
              <a:buChar char=""/>
            </a:pPr>
            <a:r>
              <a:rPr lang="en-US" sz="2400" dirty="0">
                <a:solidFill>
                  <a:srgbClr val="FFFFFF"/>
                </a:solidFill>
              </a:rPr>
              <a:t>Take your parish donations to the next level!</a:t>
            </a:r>
          </a:p>
          <a:p>
            <a:pPr marL="285750" indent="-285750">
              <a:spcBef>
                <a:spcPts val="1000"/>
              </a:spcBef>
              <a:buFont typeface="Wingdings 3" charset="2"/>
              <a:buChar char=""/>
            </a:pPr>
            <a:r>
              <a:rPr lang="en-US" sz="2400" dirty="0">
                <a:solidFill>
                  <a:srgbClr val="FFFFFF"/>
                </a:solidFill>
              </a:rPr>
              <a:t>Order directly from </a:t>
            </a:r>
            <a:r>
              <a:rPr lang="en-US" sz="2400" dirty="0" err="1">
                <a:solidFill>
                  <a:srgbClr val="FFFFFF"/>
                </a:solidFill>
              </a:rPr>
              <a:t>TapTag</a:t>
            </a:r>
            <a:endParaRPr lang="en-US" sz="2400" dirty="0">
              <a:solidFill>
                <a:srgbClr val="FFFFFF"/>
              </a:solidFill>
            </a:endParaRPr>
          </a:p>
          <a:p>
            <a:pPr marL="285750" indent="-285750">
              <a:spcBef>
                <a:spcPts val="1000"/>
              </a:spcBef>
              <a:buFont typeface="Wingdings 3" charset="2"/>
              <a:buChar char=""/>
            </a:pPr>
            <a:r>
              <a:rPr lang="en-US" sz="2400" dirty="0">
                <a:solidFill>
                  <a:srgbClr val="FFFFFF"/>
                </a:solidFill>
              </a:rPr>
              <a:t>No contracts, Cancel any time</a:t>
            </a:r>
          </a:p>
        </p:txBody>
      </p:sp>
      <p:sp>
        <p:nvSpPr>
          <p:cNvPr id="3" name="TextBox 2">
            <a:extLst>
              <a:ext uri="{FF2B5EF4-FFF2-40B4-BE49-F238E27FC236}">
                <a16:creationId xmlns:a16="http://schemas.microsoft.com/office/drawing/2014/main" id="{9356F1D1-8E35-9A41-2780-754ADCDF1546}"/>
              </a:ext>
            </a:extLst>
          </p:cNvPr>
          <p:cNvSpPr txBox="1"/>
          <p:nvPr/>
        </p:nvSpPr>
        <p:spPr>
          <a:xfrm>
            <a:off x="6537292" y="721858"/>
            <a:ext cx="5640370"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TAP TO GIVE</a:t>
            </a:r>
            <a:endParaRPr lang="en-US" sz="3200" dirty="0"/>
          </a:p>
        </p:txBody>
      </p:sp>
    </p:spTree>
    <p:extLst>
      <p:ext uri="{BB962C8B-B14F-4D97-AF65-F5344CB8AC3E}">
        <p14:creationId xmlns:p14="http://schemas.microsoft.com/office/powerpoint/2010/main" val="252370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347161-8830-0EF9-EAE2-A5A94A330F84}"/>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8866AE9B-B2FB-D0F0-C920-652AE5EAFB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0F00CCCD-BA08-0991-770A-3AC622B64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6" name="Straight Connector 55">
              <a:extLst>
                <a:ext uri="{FF2B5EF4-FFF2-40B4-BE49-F238E27FC236}">
                  <a16:creationId xmlns:a16="http://schemas.microsoft.com/office/drawing/2014/main" id="{BB39FB8B-FB99-855D-802A-75E6095382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DE5611A9-6DAF-CCF6-9629-B33617B29C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CD095368-EAD3-788D-6E80-E9D50716C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5">
              <a:extLst>
                <a:ext uri="{FF2B5EF4-FFF2-40B4-BE49-F238E27FC236}">
                  <a16:creationId xmlns:a16="http://schemas.microsoft.com/office/drawing/2014/main" id="{B81BB23A-56EE-3609-4D08-544ADA956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65357203-2ACD-95D0-1910-47544419D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7">
              <a:extLst>
                <a:ext uri="{FF2B5EF4-FFF2-40B4-BE49-F238E27FC236}">
                  <a16:creationId xmlns:a16="http://schemas.microsoft.com/office/drawing/2014/main" id="{31E6C56F-A6E4-E1C4-1D2C-D60FC3ED0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8">
              <a:extLst>
                <a:ext uri="{FF2B5EF4-FFF2-40B4-BE49-F238E27FC236}">
                  <a16:creationId xmlns:a16="http://schemas.microsoft.com/office/drawing/2014/main" id="{F1C23057-7F73-C7F4-FD81-56A946F66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9">
              <a:extLst>
                <a:ext uri="{FF2B5EF4-FFF2-40B4-BE49-F238E27FC236}">
                  <a16:creationId xmlns:a16="http://schemas.microsoft.com/office/drawing/2014/main" id="{346CD9ED-D80D-7982-0B90-FCC161887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C593A3B8-C9D2-BC7E-B4DE-9174A2EB8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 name="Picture 1" descr="A blue and white background&#10;&#10;AI-generated content may be incorrect.">
            <a:extLst>
              <a:ext uri="{FF2B5EF4-FFF2-40B4-BE49-F238E27FC236}">
                <a16:creationId xmlns:a16="http://schemas.microsoft.com/office/drawing/2014/main" id="{76A7DDC9-E4A1-B2D9-D8E5-7ABBA34A095B}"/>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FC6A5ECA-1B86-89BB-A1B8-5C4BD1801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Parallelogram 67">
            <a:extLst>
              <a:ext uri="{FF2B5EF4-FFF2-40B4-BE49-F238E27FC236}">
                <a16:creationId xmlns:a16="http://schemas.microsoft.com/office/drawing/2014/main" id="{845CAACE-3FED-037C-41BC-ECD1A783F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F5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0" name="Straight Connector 69">
            <a:extLst>
              <a:ext uri="{FF2B5EF4-FFF2-40B4-BE49-F238E27FC236}">
                <a16:creationId xmlns:a16="http://schemas.microsoft.com/office/drawing/2014/main" id="{0BC046F4-D4AC-7221-1F7F-DFD17CF58E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E8BA813-CFBD-5805-18E0-01F0E23174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99F9BE1-A70A-E590-ABFF-375AB2F98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Rectangle 25">
            <a:extLst>
              <a:ext uri="{FF2B5EF4-FFF2-40B4-BE49-F238E27FC236}">
                <a16:creationId xmlns:a16="http://schemas.microsoft.com/office/drawing/2014/main" id="{BB553B86-CBF3-A24F-6AFC-D7F0C2B05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8" name="Isosceles Triangle 77">
            <a:extLst>
              <a:ext uri="{FF2B5EF4-FFF2-40B4-BE49-F238E27FC236}">
                <a16:creationId xmlns:a16="http://schemas.microsoft.com/office/drawing/2014/main" id="{B77F1CE9-02EA-D1E0-26AC-1F083C61B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0" name="Rectangle 27">
            <a:extLst>
              <a:ext uri="{FF2B5EF4-FFF2-40B4-BE49-F238E27FC236}">
                <a16:creationId xmlns:a16="http://schemas.microsoft.com/office/drawing/2014/main" id="{4BE535BF-ABEB-9280-EA08-CADD5FA6E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2" name="Rectangle 28">
            <a:extLst>
              <a:ext uri="{FF2B5EF4-FFF2-40B4-BE49-F238E27FC236}">
                <a16:creationId xmlns:a16="http://schemas.microsoft.com/office/drawing/2014/main" id="{19817D80-EB8E-E0C9-EB9C-AD8A28CF4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4" name="Rectangle 29">
            <a:extLst>
              <a:ext uri="{FF2B5EF4-FFF2-40B4-BE49-F238E27FC236}">
                <a16:creationId xmlns:a16="http://schemas.microsoft.com/office/drawing/2014/main" id="{45B8F670-E246-0016-8317-C34060B51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3D88DE1F-2DEE-FB01-C300-26C360260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A4B5F375-492B-6608-BB41-19BFEEA25269}"/>
              </a:ext>
            </a:extLst>
          </p:cNvPr>
          <p:cNvSpPr txBox="1"/>
          <p:nvPr/>
        </p:nvSpPr>
        <p:spPr>
          <a:xfrm>
            <a:off x="3503688" y="545944"/>
            <a:ext cx="8673974" cy="584775"/>
          </a:xfrm>
          <a:prstGeom prst="rect">
            <a:avLst/>
          </a:prstGeom>
          <a:solidFill>
            <a:srgbClr val="002060"/>
          </a:solidFill>
          <a:ln>
            <a:solidFill>
              <a:srgbClr val="00206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rebuchet MS" panose="020B0603020202020204"/>
                <a:ea typeface="+mn-ea"/>
                <a:cs typeface="+mn-cs"/>
              </a:rPr>
              <a:t>DIGITAL TOOLS</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Picture 3" descr="A qr code on a white background&#10;&#10;AI-generated content may be incorrect.">
            <a:extLst>
              <a:ext uri="{FF2B5EF4-FFF2-40B4-BE49-F238E27FC236}">
                <a16:creationId xmlns:a16="http://schemas.microsoft.com/office/drawing/2014/main" id="{C8A9D448-7598-3F25-9909-AF1511F90864}"/>
              </a:ext>
            </a:extLst>
          </p:cNvPr>
          <p:cNvPicPr>
            <a:picLocks noChangeAspect="1"/>
          </p:cNvPicPr>
          <p:nvPr/>
        </p:nvPicPr>
        <p:blipFill>
          <a:blip r:embed="rId3"/>
          <a:stretch>
            <a:fillRect/>
          </a:stretch>
        </p:blipFill>
        <p:spPr>
          <a:xfrm>
            <a:off x="9121263" y="3701410"/>
            <a:ext cx="2857500" cy="2857500"/>
          </a:xfrm>
          <a:prstGeom prst="rect">
            <a:avLst/>
          </a:prstGeom>
        </p:spPr>
      </p:pic>
      <p:sp>
        <p:nvSpPr>
          <p:cNvPr id="8" name="Text Placeholder 5">
            <a:extLst>
              <a:ext uri="{FF2B5EF4-FFF2-40B4-BE49-F238E27FC236}">
                <a16:creationId xmlns:a16="http://schemas.microsoft.com/office/drawing/2014/main" id="{578F0506-D856-0470-487B-573CF53D4FFA}"/>
              </a:ext>
            </a:extLst>
          </p:cNvPr>
          <p:cNvSpPr>
            <a:spLocks noGrp="1"/>
          </p:cNvSpPr>
          <p:nvPr>
            <p:ph type="body" sz="quarter" idx="15"/>
          </p:nvPr>
        </p:nvSpPr>
        <p:spPr>
          <a:xfrm>
            <a:off x="4539381" y="2258573"/>
            <a:ext cx="4957679" cy="3937853"/>
          </a:xfrm>
        </p:spPr>
        <p:txBody>
          <a:bodyPr vert="horz" lIns="91440" tIns="45720" rIns="91440" bIns="45720" rtlCol="0" anchor="t">
            <a:normAutofit/>
          </a:bodyPr>
          <a:lstStyle/>
          <a:p>
            <a:pPr marL="285750" indent="-285750">
              <a:lnSpc>
                <a:spcPct val="100000"/>
              </a:lnSpc>
              <a:buFont typeface="Arial,Sans-Serif"/>
              <a:buChar char="•"/>
            </a:pPr>
            <a:r>
              <a:rPr lang="en-US" sz="2000" dirty="0">
                <a:solidFill>
                  <a:srgbClr val="000000"/>
                </a:solidFill>
              </a:rPr>
              <a:t>Please add a link the DSA on your parish’s website</a:t>
            </a:r>
          </a:p>
          <a:p>
            <a:pPr marL="285750" indent="-285750">
              <a:lnSpc>
                <a:spcPct val="100000"/>
              </a:lnSpc>
              <a:buFont typeface="Arial,Sans-Serif"/>
              <a:buChar char="•"/>
            </a:pPr>
            <a:endParaRPr lang="en-US" sz="2000" dirty="0">
              <a:solidFill>
                <a:srgbClr val="000000"/>
              </a:solidFill>
            </a:endParaRPr>
          </a:p>
          <a:p>
            <a:pPr marL="285750" indent="-285750">
              <a:lnSpc>
                <a:spcPct val="100000"/>
              </a:lnSpc>
              <a:buFont typeface="Arial,Sans-Serif"/>
              <a:buChar char="•"/>
            </a:pPr>
            <a:r>
              <a:rPr lang="en-US" sz="2000" dirty="0">
                <a:solidFill>
                  <a:srgbClr val="000000"/>
                </a:solidFill>
              </a:rPr>
              <a:t>You can also use the QR code on all materials </a:t>
            </a:r>
          </a:p>
          <a:p>
            <a:pPr marL="285750" indent="-285750">
              <a:lnSpc>
                <a:spcPct val="100000"/>
              </a:lnSpc>
              <a:buFont typeface="Arial,Sans-Serif"/>
              <a:buChar char="•"/>
            </a:pPr>
            <a:endParaRPr lang="en-US" sz="2000" dirty="0">
              <a:solidFill>
                <a:srgbClr val="000000"/>
              </a:solidFill>
            </a:endParaRPr>
          </a:p>
          <a:p>
            <a:pPr marL="285750" indent="-285750">
              <a:lnSpc>
                <a:spcPct val="100000"/>
              </a:lnSpc>
              <a:buFont typeface="Arial,Sans-Serif"/>
              <a:buChar char="•"/>
            </a:pPr>
            <a:r>
              <a:rPr lang="en-US" sz="2000" dirty="0">
                <a:solidFill>
                  <a:srgbClr val="000000"/>
                </a:solidFill>
              </a:rPr>
              <a:t>You can share the diocese’s social media posts promoting the DSA</a:t>
            </a:r>
            <a:endParaRPr lang="en-US" dirty="0"/>
          </a:p>
        </p:txBody>
      </p:sp>
    </p:spTree>
    <p:extLst>
      <p:ext uri="{BB962C8B-B14F-4D97-AF65-F5344CB8AC3E}">
        <p14:creationId xmlns:p14="http://schemas.microsoft.com/office/powerpoint/2010/main" val="3877613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8E3964-EE54-4BDC-A0A3-DC7D197FFB5C}"/>
              </a:ext>
            </a:extLst>
          </p:cNvPr>
          <p:cNvSpPr>
            <a:spLocks noGrp="1"/>
          </p:cNvSpPr>
          <p:nvPr>
            <p:ph type="body" sz="quarter" idx="16"/>
          </p:nvPr>
        </p:nvSpPr>
        <p:spPr>
          <a:xfrm>
            <a:off x="2525125" y="1388469"/>
            <a:ext cx="6867846" cy="4071853"/>
          </a:xfrm>
          <a:noFill/>
        </p:spPr>
        <p:txBody>
          <a:bodyPr anchor="ctr" anchorCtr="0"/>
          <a:lstStyle/>
          <a:p>
            <a:pPr>
              <a:lnSpc>
                <a:spcPct val="100000"/>
              </a:lnSpc>
            </a:pPr>
            <a:r>
              <a:rPr lang="en-US" dirty="0">
                <a:solidFill>
                  <a:schemeClr val="tx1"/>
                </a:solidFill>
                <a:latin typeface="+mj-lt"/>
              </a:rPr>
              <a:t>Social media graphics, power point slides, bulletin announcements, ambo announcements, video in three languages, vignette videos of each section, logos, QR code, poster template, Bishop’s Letters, Ambo Announcements, Bulletin Text, bulletin graphics, brochure copies, pledge graphics, thermometer template, Transmittal Form, Parishioner Contact Information Form, Data Entry Procedures for Parishes</a:t>
            </a:r>
          </a:p>
          <a:p>
            <a:pPr>
              <a:lnSpc>
                <a:spcPct val="150000"/>
              </a:lnSpc>
            </a:pPr>
            <a:endParaRPr lang="en-US" i="1" dirty="0">
              <a:solidFill>
                <a:schemeClr val="tx1"/>
              </a:solidFill>
              <a:latin typeface="+mj-lt"/>
            </a:endParaRPr>
          </a:p>
          <a:p>
            <a:pPr>
              <a:lnSpc>
                <a:spcPct val="150000"/>
              </a:lnSpc>
            </a:pPr>
            <a:r>
              <a:rPr lang="en-US" i="1" dirty="0">
                <a:solidFill>
                  <a:schemeClr val="tx1"/>
                </a:solidFill>
                <a:latin typeface="+mj-lt"/>
                <a:hlinkClick r:id="rId2">
                  <a:extLst>
                    <a:ext uri="{A12FA001-AC4F-418D-AE19-62706E023703}">
                      <ahyp:hlinkClr xmlns:ahyp="http://schemas.microsoft.com/office/drawing/2018/hyperlinkcolor" val="tx"/>
                    </a:ext>
                  </a:extLst>
                </a:hlinkClick>
              </a:rPr>
              <a:t>https://www.diocesepb.org/ministriesoffices/offices/development/diocesan-services-appeal/materials.html</a:t>
            </a:r>
            <a:r>
              <a:rPr lang="en-US" i="1" dirty="0">
                <a:solidFill>
                  <a:schemeClr val="tx1"/>
                </a:solidFill>
                <a:latin typeface="+mj-lt"/>
              </a:rPr>
              <a:t> </a:t>
            </a:r>
          </a:p>
        </p:txBody>
      </p:sp>
      <p:pic>
        <p:nvPicPr>
          <p:cNvPr id="6" name="Picture 5">
            <a:extLst>
              <a:ext uri="{FF2B5EF4-FFF2-40B4-BE49-F238E27FC236}">
                <a16:creationId xmlns:a16="http://schemas.microsoft.com/office/drawing/2014/main" id="{BC305E44-DCDC-896A-A302-0183956A71E0}"/>
              </a:ext>
            </a:extLst>
          </p:cNvPr>
          <p:cNvPicPr>
            <a:picLocks noChangeAspect="1"/>
          </p:cNvPicPr>
          <p:nvPr/>
        </p:nvPicPr>
        <p:blipFill>
          <a:blip r:embed="rId3"/>
          <a:srcRect/>
          <a:stretch/>
        </p:blipFill>
        <p:spPr>
          <a:xfrm>
            <a:off x="486367" y="2184667"/>
            <a:ext cx="1850461" cy="1871627"/>
          </a:xfrm>
          <a:prstGeom prst="rect">
            <a:avLst/>
          </a:prstGeom>
        </p:spPr>
      </p:pic>
    </p:spTree>
    <p:extLst>
      <p:ext uri="{BB962C8B-B14F-4D97-AF65-F5344CB8AC3E}">
        <p14:creationId xmlns:p14="http://schemas.microsoft.com/office/powerpoint/2010/main" val="134242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55835A-DB2D-C622-8EC1-BB922F0A86D0}"/>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817F9CFA-8BF8-A2E0-40C6-26F8B2D14B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44F2361E-2EFD-09E8-9B02-6ACB6A0AF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1EFB3DD0-18CE-FDB0-7D48-508F25AF3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42CBE8D-49E9-0120-89C2-A51EDD45D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F5E3135B-4AD7-1C40-C573-C390B9BF4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9B79AB11-7C82-7C7D-B35D-FBD9F8419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F5CE51BD-77E0-772F-17A4-57373E2A6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8AD0F9B9-F914-DB5F-8B96-26FF52D01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A08BFF36-6E09-E2C5-BECA-8CF728462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374DD64D-FD73-7FF2-68C9-16A24F27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CFE7328E-8D62-4BA3-90ED-42522D1357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079F3F01-8084-531A-E503-79F1756CCC5D}"/>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6AF8F3F1-57BD-05E9-C2D1-5DAE49A0E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Parallelogram 67">
            <a:extLst>
              <a:ext uri="{FF2B5EF4-FFF2-40B4-BE49-F238E27FC236}">
                <a16:creationId xmlns:a16="http://schemas.microsoft.com/office/drawing/2014/main" id="{42329170-5692-A3C0-4F72-E21E6143F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F5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C0237021-33DA-4E6A-C58E-D37D408DF9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2DC667-61C6-B43C-1DD0-8EF5110DC8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3C5979E4-991E-94FE-6CD5-8F41C2ACB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D3BD75DA-4859-F50B-F81B-DE930558A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BD3ABEC1-B4C9-35A7-0F1D-276C0D126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27">
            <a:extLst>
              <a:ext uri="{FF2B5EF4-FFF2-40B4-BE49-F238E27FC236}">
                <a16:creationId xmlns:a16="http://schemas.microsoft.com/office/drawing/2014/main" id="{CC8B1F04-3D9B-D5CB-FCF3-D46F04166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8">
            <a:extLst>
              <a:ext uri="{FF2B5EF4-FFF2-40B4-BE49-F238E27FC236}">
                <a16:creationId xmlns:a16="http://schemas.microsoft.com/office/drawing/2014/main" id="{26130F9E-B98B-F3D1-0876-AE46D5E1B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9">
            <a:extLst>
              <a:ext uri="{FF2B5EF4-FFF2-40B4-BE49-F238E27FC236}">
                <a16:creationId xmlns:a16="http://schemas.microsoft.com/office/drawing/2014/main" id="{1F868B67-B9B7-331C-387C-EF2F5C249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EDA75D9E-6062-B828-F782-5632A7C10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blue and white calendar&#10;&#10;AI-generated content may be incorrect.">
            <a:extLst>
              <a:ext uri="{FF2B5EF4-FFF2-40B4-BE49-F238E27FC236}">
                <a16:creationId xmlns:a16="http://schemas.microsoft.com/office/drawing/2014/main" id="{5C8AC398-AC14-FE91-B421-AB36C866AED9}"/>
              </a:ext>
            </a:extLst>
          </p:cNvPr>
          <p:cNvPicPr>
            <a:picLocks noChangeAspect="1"/>
          </p:cNvPicPr>
          <p:nvPr/>
        </p:nvPicPr>
        <p:blipFill>
          <a:blip r:embed="rId3"/>
          <a:stretch>
            <a:fillRect/>
          </a:stretch>
        </p:blipFill>
        <p:spPr>
          <a:xfrm>
            <a:off x="3641695" y="-4234"/>
            <a:ext cx="5345205" cy="6858000"/>
          </a:xfrm>
          <a:prstGeom prst="rect">
            <a:avLst/>
          </a:prstGeom>
        </p:spPr>
      </p:pic>
    </p:spTree>
    <p:extLst>
      <p:ext uri="{BB962C8B-B14F-4D97-AF65-F5344CB8AC3E}">
        <p14:creationId xmlns:p14="http://schemas.microsoft.com/office/powerpoint/2010/main" val="2786701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2156C5-1108-F347-9A78-394BCEFD070B}"/>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548A4870-2350-6D15-EE17-385EAE937B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42724ED8-CCFE-2672-6DDE-20301C56C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6" name="Straight Connector 55">
              <a:extLst>
                <a:ext uri="{FF2B5EF4-FFF2-40B4-BE49-F238E27FC236}">
                  <a16:creationId xmlns:a16="http://schemas.microsoft.com/office/drawing/2014/main" id="{C52B7075-8A86-303B-C5C3-EA668FA15B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6BCE343-9610-EB1B-EA2F-CDB8EECE49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7D43C97A-8E4D-7150-5589-2B4AA9B595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5">
              <a:extLst>
                <a:ext uri="{FF2B5EF4-FFF2-40B4-BE49-F238E27FC236}">
                  <a16:creationId xmlns:a16="http://schemas.microsoft.com/office/drawing/2014/main" id="{1F26E904-E132-7A17-01CE-9BA22C57E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B69A43D2-65E1-58E7-F9E2-FC4ED4AA4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7">
              <a:extLst>
                <a:ext uri="{FF2B5EF4-FFF2-40B4-BE49-F238E27FC236}">
                  <a16:creationId xmlns:a16="http://schemas.microsoft.com/office/drawing/2014/main" id="{ACCEEB0A-BB30-06FE-F58F-30A0081D2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8">
              <a:extLst>
                <a:ext uri="{FF2B5EF4-FFF2-40B4-BE49-F238E27FC236}">
                  <a16:creationId xmlns:a16="http://schemas.microsoft.com/office/drawing/2014/main" id="{F74388AD-1C38-15B0-422E-4FC33B69A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9">
              <a:extLst>
                <a:ext uri="{FF2B5EF4-FFF2-40B4-BE49-F238E27FC236}">
                  <a16:creationId xmlns:a16="http://schemas.microsoft.com/office/drawing/2014/main" id="{3FD98692-C9F3-0275-FDDE-FE274B730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02B7771E-917D-2F82-00D4-BD1CFBF24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 name="Picture 1" descr="A blue and white background&#10;&#10;AI-generated content may be incorrect.">
            <a:extLst>
              <a:ext uri="{FF2B5EF4-FFF2-40B4-BE49-F238E27FC236}">
                <a16:creationId xmlns:a16="http://schemas.microsoft.com/office/drawing/2014/main" id="{56B23779-3CB3-1A16-F6BA-99B5AB1B7F99}"/>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FEBD2105-5D64-4EFF-4F98-B46E51508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Parallelogram 67">
            <a:extLst>
              <a:ext uri="{FF2B5EF4-FFF2-40B4-BE49-F238E27FC236}">
                <a16:creationId xmlns:a16="http://schemas.microsoft.com/office/drawing/2014/main" id="{7CBE3D6F-C307-B607-10ED-6ABFBB856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0" name="Straight Connector 69">
            <a:extLst>
              <a:ext uri="{FF2B5EF4-FFF2-40B4-BE49-F238E27FC236}">
                <a16:creationId xmlns:a16="http://schemas.microsoft.com/office/drawing/2014/main" id="{7F88466E-690E-7BE8-9538-30837710D5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0CC251B-CA0C-5767-CDC4-27FDC1145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D7C50C2B-E119-F3E9-8400-EC36BC4D9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Rectangle 25">
            <a:extLst>
              <a:ext uri="{FF2B5EF4-FFF2-40B4-BE49-F238E27FC236}">
                <a16:creationId xmlns:a16="http://schemas.microsoft.com/office/drawing/2014/main" id="{055E9A9A-B72F-DB7E-4124-FDC2C8642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8" name="Isosceles Triangle 77">
            <a:extLst>
              <a:ext uri="{FF2B5EF4-FFF2-40B4-BE49-F238E27FC236}">
                <a16:creationId xmlns:a16="http://schemas.microsoft.com/office/drawing/2014/main" id="{004B0D6F-5D51-7D96-26C6-B6851BB75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itle 18">
            <a:extLst>
              <a:ext uri="{FF2B5EF4-FFF2-40B4-BE49-F238E27FC236}">
                <a16:creationId xmlns:a16="http://schemas.microsoft.com/office/drawing/2014/main" id="{6FA5B8DD-A9AB-8AC9-0DA2-7EFC38201F6D}"/>
              </a:ext>
            </a:extLst>
          </p:cNvPr>
          <p:cNvSpPr>
            <a:spLocks noGrp="1"/>
          </p:cNvSpPr>
          <p:nvPr>
            <p:ph type="title"/>
          </p:nvPr>
        </p:nvSpPr>
        <p:spPr>
          <a:xfrm>
            <a:off x="2918007" y="1711438"/>
            <a:ext cx="6782059" cy="2336358"/>
          </a:xfrm>
        </p:spPr>
        <p:txBody>
          <a:bodyPr vert="horz" lIns="91440" tIns="45720" rIns="91440" bIns="45720" rtlCol="0" anchor="b">
            <a:normAutofit/>
          </a:bodyPr>
          <a:lstStyle/>
          <a:p>
            <a:pPr algn="r">
              <a:lnSpc>
                <a:spcPct val="90000"/>
              </a:lnSpc>
            </a:pPr>
            <a:r>
              <a:rPr lang="en-US" sz="6000" dirty="0">
                <a:solidFill>
                  <a:schemeClr val="accent1"/>
                </a:solidFill>
              </a:rPr>
              <a:t>Ways to give</a:t>
            </a:r>
          </a:p>
        </p:txBody>
      </p:sp>
      <p:sp>
        <p:nvSpPr>
          <p:cNvPr id="80" name="Rectangle 27">
            <a:extLst>
              <a:ext uri="{FF2B5EF4-FFF2-40B4-BE49-F238E27FC236}">
                <a16:creationId xmlns:a16="http://schemas.microsoft.com/office/drawing/2014/main" id="{D5925C3B-0F92-10FA-E279-286F10277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2" name="Rectangle 28">
            <a:extLst>
              <a:ext uri="{FF2B5EF4-FFF2-40B4-BE49-F238E27FC236}">
                <a16:creationId xmlns:a16="http://schemas.microsoft.com/office/drawing/2014/main" id="{ECB28AFD-EEA3-72C9-CD94-E62DA50C4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4" name="Rectangle 29">
            <a:extLst>
              <a:ext uri="{FF2B5EF4-FFF2-40B4-BE49-F238E27FC236}">
                <a16:creationId xmlns:a16="http://schemas.microsoft.com/office/drawing/2014/main" id="{CCE38B76-5F55-F5EA-A8C6-4EA8005A7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6180C1B4-563C-08C0-FDD8-E3C845B4F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11914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a:extLst>
            <a:ext uri="{FF2B5EF4-FFF2-40B4-BE49-F238E27FC236}">
              <a16:creationId xmlns:a16="http://schemas.microsoft.com/office/drawing/2014/main" id="{6E5EEA49-B97C-EBBB-4450-73DCC9DB43A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DA9A5B8-4614-FEC4-5A87-727EA77810CA}"/>
              </a:ext>
            </a:extLst>
          </p:cNvPr>
          <p:cNvSpPr>
            <a:spLocks noGrp="1"/>
          </p:cNvSpPr>
          <p:nvPr>
            <p:ph type="body" sz="quarter" idx="16"/>
          </p:nvPr>
        </p:nvSpPr>
        <p:spPr>
          <a:xfrm>
            <a:off x="2458974" y="1713788"/>
            <a:ext cx="7901796" cy="4071853"/>
          </a:xfrm>
          <a:noFill/>
        </p:spPr>
        <p:txBody>
          <a:bodyPr anchor="ctr" anchorCtr="0"/>
          <a:lstStyle/>
          <a:p>
            <a:pPr marL="742950" marR="0" lvl="1" indent="-28575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DSA appeal packet mailed to donor’s home </a:t>
            </a:r>
          </a:p>
          <a:p>
            <a:pPr marL="742950" marR="0" lvl="1" indent="-28575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In-pew envelope at the parish </a:t>
            </a:r>
          </a:p>
          <a:p>
            <a:pPr marL="742950" marR="0" lvl="1" indent="-28575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Online at </a:t>
            </a:r>
            <a:r>
              <a:rPr lang="en-US" sz="2000" dirty="0">
                <a:effectLst/>
                <a:ea typeface="Calibri" panose="020F0502020204030204" pitchFamily="34" charset="0"/>
                <a:cs typeface="Times New Roman" panose="02020603050405020304" pitchFamily="18" charset="0"/>
                <a:hlinkClick r:id="rId2"/>
              </a:rPr>
              <a:t>www.DiocesePB.org</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Gifts of donor-advised funds/stocks (please use form)/bonds/individual retirement accounts/real estate  </a:t>
            </a:r>
          </a:p>
          <a:p>
            <a:pPr marL="742950" marR="0" lvl="1" indent="-285750">
              <a:lnSpc>
                <a:spcPct val="107000"/>
              </a:lnSpc>
              <a:spcBef>
                <a:spcPts val="0"/>
              </a:spcBef>
              <a:spcAft>
                <a:spcPts val="0"/>
              </a:spcAft>
              <a:buFont typeface="+mj-lt"/>
              <a:buAutoNum type="alphaLcPeriod"/>
            </a:pPr>
            <a:r>
              <a:rPr lang="en-US" sz="2000" dirty="0">
                <a:ea typeface="Calibri" panose="020F0502020204030204" pitchFamily="34" charset="0"/>
                <a:cs typeface="Times New Roman" panose="02020603050405020304" pitchFamily="18" charset="0"/>
              </a:rPr>
              <a:t>Employer </a:t>
            </a:r>
            <a:r>
              <a:rPr lang="en-US" sz="2000" dirty="0">
                <a:effectLst/>
                <a:ea typeface="Calibri" panose="020F0502020204030204" pitchFamily="34" charset="0"/>
                <a:cs typeface="Times New Roman" panose="02020603050405020304" pitchFamily="18" charset="0"/>
              </a:rPr>
              <a:t>gift matching opportunities</a:t>
            </a:r>
          </a:p>
          <a:p>
            <a:pPr marL="742950" marR="0" lvl="1" indent="-28575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Gifts/pledges using cash, check, credit card, debit card, direct debit/bank authorization, money order/cashier’s check</a:t>
            </a:r>
          </a:p>
          <a:p>
            <a:pPr marL="742950" marR="0" lvl="1" indent="-28575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Checks can be payable to Diocese of Palm Beach- “DSA”</a:t>
            </a:r>
          </a:p>
          <a:p>
            <a:pPr marL="742950" marR="0" lvl="1" indent="-285750">
              <a:lnSpc>
                <a:spcPct val="107000"/>
              </a:lnSpc>
              <a:spcBef>
                <a:spcPts val="0"/>
              </a:spcBef>
              <a:spcAft>
                <a:spcPts val="800"/>
              </a:spcAft>
              <a:buFont typeface="+mj-lt"/>
              <a:buAutoNum type="alphaLcPeriod"/>
            </a:pPr>
            <a:endParaRPr lang="en-US" sz="2000" dirty="0">
              <a:effectLst/>
              <a:ea typeface="Calibri" panose="020F0502020204030204" pitchFamily="34" charset="0"/>
              <a:cs typeface="Times New Roman" panose="02020603050405020304" pitchFamily="18" charset="0"/>
            </a:endParaRPr>
          </a:p>
        </p:txBody>
      </p:sp>
      <p:sp>
        <p:nvSpPr>
          <p:cNvPr id="4" name="Title 18">
            <a:extLst>
              <a:ext uri="{FF2B5EF4-FFF2-40B4-BE49-F238E27FC236}">
                <a16:creationId xmlns:a16="http://schemas.microsoft.com/office/drawing/2014/main" id="{B77C1120-C804-17F7-B1EC-4AF1E5630E1E}"/>
              </a:ext>
            </a:extLst>
          </p:cNvPr>
          <p:cNvSpPr txBox="1">
            <a:spLocks/>
          </p:cNvSpPr>
          <p:nvPr/>
        </p:nvSpPr>
        <p:spPr>
          <a:xfrm>
            <a:off x="3033184" y="484632"/>
            <a:ext cx="9158815" cy="527050"/>
          </a:xfrm>
          <a:prstGeom prst="rect">
            <a:avLst/>
          </a:prstGeom>
          <a:solidFill>
            <a:srgbClr val="002060"/>
          </a:solidFill>
        </p:spPr>
        <p:txBody>
          <a:bodyPr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0" normalizeH="0" baseline="0" noProof="0" dirty="0">
                <a:ln>
                  <a:noFill/>
                </a:ln>
                <a:solidFill>
                  <a:prstClr val="white"/>
                </a:solidFill>
                <a:effectLst/>
                <a:uLnTx/>
                <a:uFillTx/>
                <a:latin typeface="Trebuchet MS" panose="020B0603020202020204"/>
                <a:ea typeface="+mj-ea"/>
                <a:cs typeface="+mj-cs"/>
              </a:rPr>
              <a:t>How donors can give</a:t>
            </a:r>
          </a:p>
        </p:txBody>
      </p:sp>
      <p:pic>
        <p:nvPicPr>
          <p:cNvPr id="5" name="Picture 4" descr="A logo with a crest and text&#10;&#10;AI-generated content may be incorrect.">
            <a:extLst>
              <a:ext uri="{FF2B5EF4-FFF2-40B4-BE49-F238E27FC236}">
                <a16:creationId xmlns:a16="http://schemas.microsoft.com/office/drawing/2014/main" id="{71F375C0-810E-3E60-E904-54196184AA27}"/>
              </a:ext>
            </a:extLst>
          </p:cNvPr>
          <p:cNvPicPr>
            <a:picLocks noChangeAspect="1"/>
          </p:cNvPicPr>
          <p:nvPr/>
        </p:nvPicPr>
        <p:blipFill>
          <a:blip r:embed="rId3"/>
          <a:srcRect/>
          <a:stretch/>
        </p:blipFill>
        <p:spPr>
          <a:xfrm>
            <a:off x="486367" y="2184667"/>
            <a:ext cx="1850461" cy="1871627"/>
          </a:xfrm>
          <a:prstGeom prst="rect">
            <a:avLst/>
          </a:prstGeom>
        </p:spPr>
      </p:pic>
    </p:spTree>
    <p:extLst>
      <p:ext uri="{BB962C8B-B14F-4D97-AF65-F5344CB8AC3E}">
        <p14:creationId xmlns:p14="http://schemas.microsoft.com/office/powerpoint/2010/main" val="3908575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125AFA-D278-069E-6F82-16255A7C6249}"/>
              </a:ext>
            </a:extLst>
          </p:cNvPr>
          <p:cNvSpPr>
            <a:spLocks noGrp="1"/>
          </p:cNvSpPr>
          <p:nvPr>
            <p:ph type="title"/>
          </p:nvPr>
        </p:nvSpPr>
        <p:spPr>
          <a:xfrm>
            <a:off x="7191917" y="2481943"/>
            <a:ext cx="4512989" cy="2587506"/>
          </a:xfrm>
        </p:spPr>
        <p:txBody>
          <a:bodyPr vert="horz" lIns="91440" tIns="45720" rIns="91440" bIns="45720" rtlCol="0" anchor="ctr">
            <a:normAutofit fontScale="90000"/>
          </a:bodyPr>
          <a:lstStyle/>
          <a:p>
            <a:pPr>
              <a:lnSpc>
                <a:spcPct val="90000"/>
              </a:lnSpc>
            </a:pPr>
            <a:br>
              <a:rPr lang="en-US" sz="3100" dirty="0">
                <a:solidFill>
                  <a:schemeClr val="tx1"/>
                </a:solidFill>
              </a:rPr>
            </a:br>
            <a:br>
              <a:rPr lang="en-US" sz="3100" dirty="0">
                <a:solidFill>
                  <a:schemeClr val="tx1"/>
                </a:solidFill>
              </a:rPr>
            </a:br>
            <a:br>
              <a:rPr lang="en-US" sz="3100" dirty="0">
                <a:solidFill>
                  <a:schemeClr val="tx1"/>
                </a:solidFill>
              </a:rPr>
            </a:br>
            <a:r>
              <a:rPr lang="en-US" sz="2700" dirty="0">
                <a:solidFill>
                  <a:schemeClr val="tx1"/>
                </a:solidFill>
              </a:rPr>
              <a:t>Bookkeeper to give form to the donor to fill out</a:t>
            </a:r>
            <a:br>
              <a:rPr lang="en-US" sz="2700" dirty="0">
                <a:solidFill>
                  <a:schemeClr val="tx1"/>
                </a:solidFill>
              </a:rPr>
            </a:br>
            <a:br>
              <a:rPr lang="en-US" sz="2700" dirty="0">
                <a:solidFill>
                  <a:schemeClr val="tx1"/>
                </a:solidFill>
              </a:rPr>
            </a:br>
            <a:r>
              <a:rPr lang="en-US" sz="2700" dirty="0">
                <a:solidFill>
                  <a:schemeClr val="tx1"/>
                </a:solidFill>
              </a:rPr>
              <a:t>Broker returns complete form directly to DoPB following instructions on form</a:t>
            </a:r>
            <a:br>
              <a:rPr lang="en-US" sz="2700" dirty="0">
                <a:solidFill>
                  <a:srgbClr val="FFFFFF"/>
                </a:solidFill>
              </a:rPr>
            </a:br>
            <a:br>
              <a:rPr lang="en-US" sz="3100" dirty="0">
                <a:solidFill>
                  <a:srgbClr val="FFFFFF"/>
                </a:solidFill>
              </a:rPr>
            </a:br>
            <a:br>
              <a:rPr lang="en-US" sz="3100" dirty="0">
                <a:solidFill>
                  <a:srgbClr val="FFFFFF"/>
                </a:solidFill>
              </a:rPr>
            </a:br>
            <a:endParaRPr lang="en-US" sz="3100" dirty="0">
              <a:solidFill>
                <a:srgbClr val="FFFFFF"/>
              </a:solidFill>
            </a:endParaRPr>
          </a:p>
        </p:txBody>
      </p:sp>
      <p:pic>
        <p:nvPicPr>
          <p:cNvPr id="4" name="Content Placeholder 3">
            <a:extLst>
              <a:ext uri="{FF2B5EF4-FFF2-40B4-BE49-F238E27FC236}">
                <a16:creationId xmlns:a16="http://schemas.microsoft.com/office/drawing/2014/main" id="{FA3AE2DD-1DD9-AA4D-DFDC-B26D35C415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98129" y="337041"/>
            <a:ext cx="5162171" cy="6055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4043E9AF-1398-9A2B-F1C1-A330594444DC}"/>
              </a:ext>
            </a:extLst>
          </p:cNvPr>
          <p:cNvSpPr txBox="1">
            <a:spLocks/>
          </p:cNvSpPr>
          <p:nvPr/>
        </p:nvSpPr>
        <p:spPr>
          <a:xfrm>
            <a:off x="7276845" y="1635062"/>
            <a:ext cx="4512988" cy="331793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1000"/>
              </a:spcBef>
              <a:buClr>
                <a:schemeClr val="accent1"/>
              </a:buClr>
              <a:buSzPct val="80000"/>
              <a:buFont typeface="Wingdings 3" charset="2"/>
              <a:buChar char=""/>
            </a:pPr>
            <a:r>
              <a:rPr lang="en-US" dirty="0">
                <a:solidFill>
                  <a:schemeClr val="tx1"/>
                </a:solidFill>
                <a:latin typeface="+mn-lt"/>
                <a:ea typeface="+mn-ea"/>
                <a:cs typeface="+mn-cs"/>
              </a:rPr>
              <a:t>Stocks Gifts</a:t>
            </a:r>
          </a:p>
        </p:txBody>
      </p:sp>
    </p:spTree>
    <p:extLst>
      <p:ext uri="{BB962C8B-B14F-4D97-AF65-F5344CB8AC3E}">
        <p14:creationId xmlns:p14="http://schemas.microsoft.com/office/powerpoint/2010/main" val="3624896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24E153-97DE-A880-6ED0-93FADFDD0F24}"/>
              </a:ext>
            </a:extLst>
          </p:cNvPr>
          <p:cNvSpPr/>
          <p:nvPr/>
        </p:nvSpPr>
        <p:spPr>
          <a:xfrm>
            <a:off x="-83654" y="-351346"/>
            <a:ext cx="12564820" cy="7579045"/>
          </a:xfrm>
          <a:prstGeom prst="rect">
            <a:avLst/>
          </a:prstGeom>
          <a:solidFill>
            <a:srgbClr val="002060"/>
          </a:solidFill>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369391-6375-17CE-3D65-D20AAB0BA40C}"/>
              </a:ext>
            </a:extLst>
          </p:cNvPr>
          <p:cNvPicPr>
            <a:picLocks noChangeAspect="1"/>
          </p:cNvPicPr>
          <p:nvPr/>
        </p:nvPicPr>
        <p:blipFill>
          <a:blip r:embed="rId2"/>
          <a:srcRect/>
          <a:stretch/>
        </p:blipFill>
        <p:spPr>
          <a:xfrm>
            <a:off x="792804" y="1339601"/>
            <a:ext cx="3375518" cy="3375518"/>
          </a:xfrm>
          <a:prstGeom prst="rect">
            <a:avLst/>
          </a:prstGeom>
        </p:spPr>
      </p:pic>
      <p:sp>
        <p:nvSpPr>
          <p:cNvPr id="5" name="Title 1">
            <a:extLst>
              <a:ext uri="{FF2B5EF4-FFF2-40B4-BE49-F238E27FC236}">
                <a16:creationId xmlns:a16="http://schemas.microsoft.com/office/drawing/2014/main" id="{0338A787-0DE6-1A04-82E0-89713DE67F1F}"/>
              </a:ext>
            </a:extLst>
          </p:cNvPr>
          <p:cNvSpPr txBox="1">
            <a:spLocks/>
          </p:cNvSpPr>
          <p:nvPr/>
        </p:nvSpPr>
        <p:spPr>
          <a:xfrm>
            <a:off x="6360861" y="4089478"/>
            <a:ext cx="5423495" cy="621975"/>
          </a:xfrm>
          <a:prstGeom prst="rect">
            <a:avLst/>
          </a:prstGeom>
        </p:spPr>
        <p:txBody>
          <a:bodyPr lIns="91440" tIns="45720" rIns="91440" bIns="45720" anchor="b"/>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algn="ctr"/>
            <a:r>
              <a:rPr lang="en-US" sz="6000" b="1" dirty="0">
                <a:solidFill>
                  <a:srgbClr val="FFFFFF"/>
                </a:solidFill>
                <a:latin typeface="Montserrat"/>
              </a:rPr>
              <a:t>Welcome and Prayer </a:t>
            </a:r>
          </a:p>
        </p:txBody>
      </p:sp>
    </p:spTree>
    <p:extLst>
      <p:ext uri="{BB962C8B-B14F-4D97-AF65-F5344CB8AC3E}">
        <p14:creationId xmlns:p14="http://schemas.microsoft.com/office/powerpoint/2010/main" val="742888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a:extLst>
            <a:ext uri="{FF2B5EF4-FFF2-40B4-BE49-F238E27FC236}">
              <a16:creationId xmlns:a16="http://schemas.microsoft.com/office/drawing/2014/main" id="{0619221F-C32C-A1B9-39D0-36DBDE6255A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1622B50-7BCF-C92B-D70B-682659DCB9D9}"/>
              </a:ext>
            </a:extLst>
          </p:cNvPr>
          <p:cNvSpPr>
            <a:spLocks noGrp="1"/>
          </p:cNvSpPr>
          <p:nvPr>
            <p:ph type="body" sz="quarter" idx="16"/>
          </p:nvPr>
        </p:nvSpPr>
        <p:spPr>
          <a:xfrm>
            <a:off x="2477111" y="1388091"/>
            <a:ext cx="7531380" cy="4071853"/>
          </a:xfrm>
          <a:noFill/>
        </p:spPr>
        <p:txBody>
          <a:bodyPr anchor="ctr" anchorCtr="0"/>
          <a:lstStyle/>
          <a:p>
            <a:pPr marL="457200" marR="0" lvl="1" indent="0">
              <a:lnSpc>
                <a:spcPct val="107000"/>
              </a:lnSpc>
              <a:spcBef>
                <a:spcPts val="0"/>
              </a:spcBef>
              <a:spcAft>
                <a:spcPts val="0"/>
              </a:spcAft>
              <a:buNone/>
            </a:pPr>
            <a:r>
              <a:rPr lang="en-US" sz="2000" dirty="0">
                <a:ea typeface="Calibri"/>
                <a:cs typeface="Times New Roman"/>
              </a:rPr>
              <a:t>Donors</a:t>
            </a:r>
            <a:r>
              <a:rPr lang="en-US" sz="2000" dirty="0">
                <a:effectLst/>
                <a:ea typeface="Calibri"/>
                <a:cs typeface="Times New Roman"/>
              </a:rPr>
              <a:t> can become a DSA Partner, which are those donors who exemplify leadership generosity for donating or pledging $1,000 or more. The DSA Partner categories include gifts or pledges of:</a:t>
            </a:r>
            <a:endParaRPr lang="en-US" dirty="0">
              <a:ea typeface="Calibri"/>
              <a:cs typeface="Times New Roman"/>
            </a:endParaRPr>
          </a:p>
          <a:p>
            <a:pPr marL="457200" marR="0" lvl="1" indent="0">
              <a:lnSpc>
                <a:spcPct val="107000"/>
              </a:lnSpc>
              <a:spcBef>
                <a:spcPts val="0"/>
              </a:spcBef>
              <a:spcAft>
                <a:spcPts val="0"/>
              </a:spcAft>
              <a:buNone/>
            </a:pPr>
            <a:endParaRPr lang="en-US" sz="2000" dirty="0">
              <a:ea typeface="Calibri" panose="020F0502020204030204" pitchFamily="34" charset="0"/>
              <a:cs typeface="Times New Roman" panose="02020603050405020304" pitchFamily="18" charset="0"/>
            </a:endParaRPr>
          </a:p>
          <a:p>
            <a:pPr lvl="1">
              <a:lnSpc>
                <a:spcPct val="107000"/>
              </a:lnSpc>
              <a:spcBef>
                <a:spcPts val="0"/>
              </a:spcBef>
            </a:pPr>
            <a:r>
              <a:rPr lang="en-US" sz="2000" dirty="0">
                <a:ea typeface="Calibri" panose="020F0502020204030204" pitchFamily="34" charset="0"/>
                <a:cs typeface="Times New Roman" panose="02020603050405020304" pitchFamily="18" charset="0"/>
              </a:rPr>
              <a:t>$25,000: Circle of Joy</a:t>
            </a:r>
          </a:p>
          <a:p>
            <a:pPr lvl="1">
              <a:lnSpc>
                <a:spcPct val="107000"/>
              </a:lnSpc>
              <a:spcBef>
                <a:spcPts val="0"/>
              </a:spcBef>
            </a:pPr>
            <a:r>
              <a:rPr lang="en-US" sz="2000" dirty="0">
                <a:ea typeface="Calibri" panose="020F0502020204030204" pitchFamily="34" charset="0"/>
                <a:cs typeface="Times New Roman" panose="02020603050405020304" pitchFamily="18" charset="0"/>
              </a:rPr>
              <a:t>$10,000: Circle of Charity</a:t>
            </a:r>
          </a:p>
          <a:p>
            <a:pPr lvl="1">
              <a:lnSpc>
                <a:spcPct val="107000"/>
              </a:lnSpc>
              <a:spcBef>
                <a:spcPts val="0"/>
              </a:spcBef>
            </a:pPr>
            <a:r>
              <a:rPr lang="en-US" sz="2000" dirty="0">
                <a:ea typeface="Calibri" panose="020F0502020204030204" pitchFamily="34" charset="0"/>
                <a:cs typeface="Times New Roman" panose="02020603050405020304" pitchFamily="18" charset="0"/>
              </a:rPr>
              <a:t>$5,000: Circle of Hope</a:t>
            </a:r>
          </a:p>
          <a:p>
            <a:pPr lvl="1">
              <a:lnSpc>
                <a:spcPct val="107000"/>
              </a:lnSpc>
              <a:spcBef>
                <a:spcPts val="0"/>
              </a:spcBef>
            </a:pPr>
            <a:r>
              <a:rPr lang="en-US" sz="2000" dirty="0">
                <a:ea typeface="Calibri" panose="020F0502020204030204" pitchFamily="34" charset="0"/>
                <a:cs typeface="Times New Roman" panose="02020603050405020304" pitchFamily="18" charset="0"/>
              </a:rPr>
              <a:t>$2,500: Circle of Faith </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$1,000: Diocese of Palm Beach Partner</a:t>
            </a:r>
          </a:p>
          <a:p>
            <a:pPr marL="457200" marR="0" lvl="1"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p:txBody>
      </p:sp>
      <p:sp>
        <p:nvSpPr>
          <p:cNvPr id="4" name="Title 18">
            <a:extLst>
              <a:ext uri="{FF2B5EF4-FFF2-40B4-BE49-F238E27FC236}">
                <a16:creationId xmlns:a16="http://schemas.microsoft.com/office/drawing/2014/main" id="{A5FF36E4-609B-05AF-B27A-C0ECEF2C070B}"/>
              </a:ext>
            </a:extLst>
          </p:cNvPr>
          <p:cNvSpPr txBox="1">
            <a:spLocks/>
          </p:cNvSpPr>
          <p:nvPr/>
        </p:nvSpPr>
        <p:spPr>
          <a:xfrm>
            <a:off x="3033184" y="484632"/>
            <a:ext cx="915881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rebuchet MS" panose="020B0603020202020204"/>
                <a:ea typeface="+mj-ea"/>
                <a:cs typeface="+mj-cs"/>
              </a:rPr>
              <a:t>donor categories</a:t>
            </a:r>
            <a:endParaRPr kumimoji="0" lang="en-US" sz="3200" b="0" i="0" u="none" strike="noStrike" kern="1200" cap="all" spc="200" normalizeH="0" baseline="0" noProof="0" dirty="0">
              <a:ln>
                <a:noFill/>
              </a:ln>
              <a:solidFill>
                <a:prstClr val="white"/>
              </a:solidFill>
              <a:effectLst/>
              <a:uLnTx/>
              <a:uFillTx/>
              <a:latin typeface="Trebuchet MS" panose="020B0603020202020204"/>
              <a:ea typeface="+mj-ea"/>
              <a:cs typeface="+mj-cs"/>
            </a:endParaRPr>
          </a:p>
        </p:txBody>
      </p:sp>
      <p:pic>
        <p:nvPicPr>
          <p:cNvPr id="5" name="Picture 4" descr="A logo with a crest and text&#10;&#10;AI-generated content may be incorrect.">
            <a:extLst>
              <a:ext uri="{FF2B5EF4-FFF2-40B4-BE49-F238E27FC236}">
                <a16:creationId xmlns:a16="http://schemas.microsoft.com/office/drawing/2014/main" id="{95D18CE2-587A-9B14-1968-CBC629635289}"/>
              </a:ext>
            </a:extLst>
          </p:cNvPr>
          <p:cNvPicPr>
            <a:picLocks noChangeAspect="1"/>
          </p:cNvPicPr>
          <p:nvPr/>
        </p:nvPicPr>
        <p:blipFill>
          <a:blip r:embed="rId2"/>
          <a:srcRect/>
          <a:stretch/>
        </p:blipFill>
        <p:spPr>
          <a:xfrm>
            <a:off x="486367" y="2184667"/>
            <a:ext cx="1850461" cy="1871627"/>
          </a:xfrm>
          <a:prstGeom prst="rect">
            <a:avLst/>
          </a:prstGeom>
        </p:spPr>
      </p:pic>
    </p:spTree>
    <p:extLst>
      <p:ext uri="{BB962C8B-B14F-4D97-AF65-F5344CB8AC3E}">
        <p14:creationId xmlns:p14="http://schemas.microsoft.com/office/powerpoint/2010/main" val="1524763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a:extLst>
            <a:ext uri="{FF2B5EF4-FFF2-40B4-BE49-F238E27FC236}">
              <a16:creationId xmlns:a16="http://schemas.microsoft.com/office/drawing/2014/main" id="{6C56A9FE-C9E3-87A5-A7EE-EC933C266B14}"/>
            </a:ext>
          </a:extLst>
        </p:cNvPr>
        <p:cNvGrpSpPr/>
        <p:nvPr/>
      </p:nvGrpSpPr>
      <p:grpSpPr>
        <a:xfrm>
          <a:off x="0" y="0"/>
          <a:ext cx="0" cy="0"/>
          <a:chOff x="0" y="0"/>
          <a:chExt cx="0" cy="0"/>
        </a:xfrm>
      </p:grpSpPr>
      <p:sp>
        <p:nvSpPr>
          <p:cNvPr id="4" name="Title 18">
            <a:extLst>
              <a:ext uri="{FF2B5EF4-FFF2-40B4-BE49-F238E27FC236}">
                <a16:creationId xmlns:a16="http://schemas.microsoft.com/office/drawing/2014/main" id="{FAAAB630-B984-0CDE-4258-CF182383BCD9}"/>
              </a:ext>
            </a:extLst>
          </p:cNvPr>
          <p:cNvSpPr txBox="1">
            <a:spLocks/>
          </p:cNvSpPr>
          <p:nvPr/>
        </p:nvSpPr>
        <p:spPr>
          <a:xfrm>
            <a:off x="3033184" y="484632"/>
            <a:ext cx="915881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200" normalizeH="0" baseline="0" noProof="0">
                <a:ln>
                  <a:noFill/>
                </a:ln>
                <a:solidFill>
                  <a:prstClr val="white"/>
                </a:solidFill>
                <a:effectLst/>
                <a:uLnTx/>
                <a:uFillTx/>
                <a:latin typeface="Trebuchet MS" panose="020B0603020202020204"/>
                <a:ea typeface="+mj-ea"/>
                <a:cs typeface="+mj-cs"/>
              </a:rPr>
              <a:t>How the diocese thanks donors</a:t>
            </a:r>
            <a:endParaRPr kumimoji="0" lang="en-US" sz="3200" b="0" i="0" u="none" strike="noStrike" kern="1200" cap="all" spc="200" normalizeH="0" baseline="0" noProof="0" dirty="0">
              <a:ln>
                <a:noFill/>
              </a:ln>
              <a:solidFill>
                <a:prstClr val="white"/>
              </a:solidFill>
              <a:effectLst/>
              <a:uLnTx/>
              <a:uFillTx/>
              <a:latin typeface="Trebuchet MS" panose="020B0603020202020204"/>
              <a:ea typeface="+mj-ea"/>
              <a:cs typeface="+mj-cs"/>
            </a:endParaRPr>
          </a:p>
        </p:txBody>
      </p:sp>
      <p:pic>
        <p:nvPicPr>
          <p:cNvPr id="5" name="Picture 4" descr="A logo with a crest and text&#10;&#10;AI-generated content may be incorrect.">
            <a:extLst>
              <a:ext uri="{FF2B5EF4-FFF2-40B4-BE49-F238E27FC236}">
                <a16:creationId xmlns:a16="http://schemas.microsoft.com/office/drawing/2014/main" id="{385506F4-F67C-4AD8-71C5-57F4EAC526AE}"/>
              </a:ext>
            </a:extLst>
          </p:cNvPr>
          <p:cNvPicPr>
            <a:picLocks noChangeAspect="1"/>
          </p:cNvPicPr>
          <p:nvPr/>
        </p:nvPicPr>
        <p:blipFill>
          <a:blip r:embed="rId2"/>
          <a:srcRect/>
          <a:stretch/>
        </p:blipFill>
        <p:spPr>
          <a:xfrm>
            <a:off x="486367" y="2184667"/>
            <a:ext cx="1850461" cy="1871627"/>
          </a:xfrm>
          <a:prstGeom prst="rect">
            <a:avLst/>
          </a:prstGeom>
        </p:spPr>
      </p:pic>
      <p:sp>
        <p:nvSpPr>
          <p:cNvPr id="3" name="Text Placeholder 7">
            <a:extLst>
              <a:ext uri="{FF2B5EF4-FFF2-40B4-BE49-F238E27FC236}">
                <a16:creationId xmlns:a16="http://schemas.microsoft.com/office/drawing/2014/main" id="{A2C083AD-5EF0-241D-2C7D-4AAE2EC85411}"/>
              </a:ext>
            </a:extLst>
          </p:cNvPr>
          <p:cNvSpPr txBox="1">
            <a:spLocks/>
          </p:cNvSpPr>
          <p:nvPr/>
        </p:nvSpPr>
        <p:spPr>
          <a:xfrm>
            <a:off x="3031512" y="1191824"/>
            <a:ext cx="7354680" cy="4984899"/>
          </a:xfrm>
          <a:prstGeom prst="rect">
            <a:avLst/>
          </a:prstGeom>
          <a:noFill/>
        </p:spPr>
        <p:txBody>
          <a:bodyPr vert="horz" lIns="91440" tIns="45720" rIns="91440" bIns="45720" rtlCol="0" anchor="ctr" anchorCtr="0">
            <a:normAutofit/>
          </a:bodyPr>
          <a:lstStyle>
            <a:lvl1pPr marL="0" indent="0" algn="l" defTabSz="457200" rtl="0" eaLnBrk="1" latinLnBrk="0" hangingPunct="1">
              <a:lnSpc>
                <a:spcPct val="200000"/>
              </a:lnSpc>
              <a:spcBef>
                <a:spcPts val="0"/>
              </a:spcBef>
              <a:spcAft>
                <a:spcPts val="0"/>
              </a:spcAft>
              <a:buClr>
                <a:schemeClr val="accent1"/>
              </a:buClr>
              <a:buSzPct val="80000"/>
              <a:buFont typeface="Segoe UI Light" panose="020B0502040204020203" pitchFamily="34" charset="0"/>
              <a:buNone/>
              <a:defRPr sz="2000" kern="1200" cap="none" spc="50" baseline="0">
                <a:solidFill>
                  <a:schemeClr val="accent4"/>
                </a:solidFill>
                <a:latin typeface="Montserrat" pitchFamily="2"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Thank you notes sent every two weeks ($2,500 and up signed by Bishop) </a:t>
            </a:r>
            <a:endParaRPr kumimoji="0" lang="en-US" sz="2000" b="0" i="0" u="none" strike="noStrike" kern="1200" cap="none" spc="50" normalizeH="0" baseline="0" noProof="0" dirty="0">
              <a:ln>
                <a:noFill/>
              </a:ln>
              <a:solidFill>
                <a:prstClr val="black"/>
              </a:solidFill>
              <a:effectLst/>
              <a:uLnTx/>
              <a:uFillTx/>
              <a:latin typeface="Montserrat"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Option for Florida Catholic in print once a month and/or digital version once a week </a:t>
            </a:r>
          </a:p>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Easter </a:t>
            </a:r>
            <a:r>
              <a:rPr lang="en-US" dirty="0">
                <a:solidFill>
                  <a:prstClr val="black"/>
                </a:solidFill>
                <a:latin typeface="Trebuchet MS" panose="020B0603020202020204"/>
              </a:rPr>
              <a:t>card</a:t>
            </a: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 (card from Bishop and prayer card) mailed to donors above $1,000 </a:t>
            </a:r>
          </a:p>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Thanksgiving </a:t>
            </a:r>
            <a:r>
              <a:rPr lang="en-US" dirty="0">
                <a:solidFill>
                  <a:prstClr val="black"/>
                </a:solidFill>
                <a:latin typeface="Trebuchet MS" panose="020B0603020202020204"/>
              </a:rPr>
              <a:t>card</a:t>
            </a: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 (card from Bishop and prayer card) mailed to donors above $100</a:t>
            </a:r>
          </a:p>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Christmas card from Bishop (donors above $2,500)</a:t>
            </a:r>
          </a:p>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rPr>
              <a:t>Phone holiday messaging:</a:t>
            </a:r>
          </a:p>
          <a:p>
            <a:pPr marL="1085850" lvl="1" indent="-342900">
              <a:spcBef>
                <a:spcPts val="0"/>
              </a:spcBef>
              <a:buClr>
                <a:srgbClr val="5FCBEF"/>
              </a:buClr>
              <a:buFont typeface="Arial" panose="020B0604020202020204" pitchFamily="34" charset="0"/>
              <a:buChar char="•"/>
            </a:pPr>
            <a:r>
              <a:rPr kumimoji="0" lang="en-US" b="0" i="0" u="none" strike="noStrike" kern="1200" cap="none" spc="50" normalizeH="0" baseline="0" noProof="0" dirty="0">
                <a:ln>
                  <a:noFill/>
                </a:ln>
                <a:solidFill>
                  <a:prstClr val="black"/>
                </a:solidFill>
                <a:effectLst/>
                <a:uLnTx/>
                <a:uFillTx/>
                <a:latin typeface="Trebuchet MS" panose="020B0603020202020204"/>
                <a:ea typeface="+mn-ea"/>
                <a:cs typeface="+mn-cs"/>
              </a:rPr>
              <a:t>Easter phone call from Bishop(any number in RE)</a:t>
            </a:r>
          </a:p>
          <a:p>
            <a:pPr marL="1085850" lvl="1" indent="-342900">
              <a:spcBef>
                <a:spcPts val="0"/>
              </a:spcBef>
              <a:buClr>
                <a:srgbClr val="5FCBEF"/>
              </a:buClr>
              <a:buFont typeface="Arial" panose="020B0604020202020204" pitchFamily="34" charset="0"/>
              <a:buChar char="•"/>
            </a:pPr>
            <a:r>
              <a:rPr kumimoji="0" lang="en-US" b="0" i="0" u="none" strike="noStrike" kern="1200" cap="none" spc="50" normalizeH="0" baseline="0" noProof="0" dirty="0">
                <a:ln>
                  <a:noFill/>
                </a:ln>
                <a:solidFill>
                  <a:prstClr val="black"/>
                </a:solidFill>
                <a:effectLst/>
                <a:uLnTx/>
                <a:uFillTx/>
                <a:latin typeface="Trebuchet MS" panose="020B0603020202020204"/>
                <a:ea typeface="+mn-ea"/>
                <a:cs typeface="+mn-cs"/>
              </a:rPr>
              <a:t>Christmas call from Bishop (any number in RE)</a:t>
            </a:r>
          </a:p>
          <a:p>
            <a:pPr marL="285750" marR="0" lvl="0" indent="-28575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r>
              <a:rPr kumimoji="0" lang="en-US" sz="2000" b="0" i="1" u="none" strike="noStrike" kern="1200" cap="none" spc="50" normalizeH="0" baseline="0" noProof="0" dirty="0">
                <a:ln>
                  <a:noFill/>
                </a:ln>
                <a:solidFill>
                  <a:prstClr val="black"/>
                </a:solidFill>
                <a:effectLst/>
                <a:uLnTx/>
                <a:uFillTx/>
                <a:latin typeface="Trebuchet MS" panose="020B0603020202020204"/>
                <a:ea typeface="+mn-ea"/>
                <a:cs typeface="+mn-cs"/>
              </a:rPr>
              <a:t>No need for parishes to send thank you notes for DSA donations if DoPB receives notification of donation</a:t>
            </a:r>
          </a:p>
          <a:p>
            <a:pPr marL="342900" marR="0" lvl="0" indent="-342900" algn="l" defTabSz="457200" rtl="0" eaLnBrk="1" fontAlgn="auto" latinLnBrk="0" hangingPunct="1">
              <a:lnSpc>
                <a:spcPct val="100000"/>
              </a:lnSpc>
              <a:spcBef>
                <a:spcPts val="0"/>
              </a:spcBef>
              <a:spcAft>
                <a:spcPts val="0"/>
              </a:spcAft>
              <a:buClr>
                <a:srgbClr val="5FCBEF"/>
              </a:buClr>
              <a:buSzPct val="80000"/>
              <a:buFont typeface="Arial" panose="020B0604020202020204" pitchFamily="34" charset="0"/>
              <a:buChar char="•"/>
              <a:tabLst/>
              <a:defRPr/>
            </a:pPr>
            <a:endParaRPr kumimoji="0" lang="en-US" sz="2000" b="0" i="0" u="none" strike="noStrike" kern="1200" cap="none" spc="5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66564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0C7190-5478-F1FB-1002-A1FD33846500}"/>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39078ACE-741E-5610-835D-04533414B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375FBA25-47D8-2822-CD89-9704FA926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376B3B38-4910-4622-5520-A3FDBF0FD0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70BF7A8-011A-1A75-EA89-A8017113F2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7B27463B-C060-81DD-2996-1A8427C74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50B6ED5B-29F2-C5AB-CAF8-65DF5E8FD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DFDE1D7D-7545-ED6B-441A-31A20C99C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E173982D-B3E5-5C3B-3772-E39D4BDC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686F0459-D67D-8BF6-1766-AE875FD91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02526F48-7ACC-BA23-6262-37449ABB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AA6ECB11-A095-FBB5-7412-4C49A41F7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8343D86C-BEFE-AAD4-2FB6-1292DFA043DF}"/>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5E236F0B-8D35-90EE-AAD1-F94A6C29A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Parallelogram 67">
            <a:extLst>
              <a:ext uri="{FF2B5EF4-FFF2-40B4-BE49-F238E27FC236}">
                <a16:creationId xmlns:a16="http://schemas.microsoft.com/office/drawing/2014/main" id="{E3168DE1-CE7A-BDE3-3939-EE9135CD1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AF5BC0E1-B41E-5C00-64CD-7F1957A48A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30978BF-33BE-AEA6-22DF-FEC951B7D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B6928ACA-EB1E-6973-A7A6-D1DD7264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15C43CC8-20DF-5EAB-25F6-7F32D9C91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E11C2D75-D86D-D49F-0782-37D47EAA5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Title 18">
            <a:extLst>
              <a:ext uri="{FF2B5EF4-FFF2-40B4-BE49-F238E27FC236}">
                <a16:creationId xmlns:a16="http://schemas.microsoft.com/office/drawing/2014/main" id="{D446DB4C-B652-ACF1-C93C-8CDF3B303D6E}"/>
              </a:ext>
            </a:extLst>
          </p:cNvPr>
          <p:cNvSpPr>
            <a:spLocks noGrp="1"/>
          </p:cNvSpPr>
          <p:nvPr>
            <p:ph type="title"/>
          </p:nvPr>
        </p:nvSpPr>
        <p:spPr>
          <a:xfrm>
            <a:off x="4466587" y="1711438"/>
            <a:ext cx="5233479" cy="2336358"/>
          </a:xfrm>
        </p:spPr>
        <p:txBody>
          <a:bodyPr vert="horz" lIns="91440" tIns="45720" rIns="91440" bIns="45720" rtlCol="0" anchor="b">
            <a:normAutofit fontScale="90000"/>
          </a:bodyPr>
          <a:lstStyle/>
          <a:p>
            <a:pPr algn="ctr">
              <a:lnSpc>
                <a:spcPct val="90000"/>
              </a:lnSpc>
            </a:pPr>
            <a:r>
              <a:rPr lang="en-US" sz="6000">
                <a:solidFill>
                  <a:schemeClr val="accent1"/>
                </a:solidFill>
              </a:rPr>
              <a:t>office of development</a:t>
            </a:r>
            <a:endParaRPr lang="en-US"/>
          </a:p>
        </p:txBody>
      </p:sp>
      <p:sp>
        <p:nvSpPr>
          <p:cNvPr id="80" name="Rectangle 27">
            <a:extLst>
              <a:ext uri="{FF2B5EF4-FFF2-40B4-BE49-F238E27FC236}">
                <a16:creationId xmlns:a16="http://schemas.microsoft.com/office/drawing/2014/main" id="{2F4EB036-E15A-75F6-7946-7FA4887F5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8">
            <a:extLst>
              <a:ext uri="{FF2B5EF4-FFF2-40B4-BE49-F238E27FC236}">
                <a16:creationId xmlns:a16="http://schemas.microsoft.com/office/drawing/2014/main" id="{F9EE5F01-FCE1-7DE3-992D-909531C9B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9">
            <a:extLst>
              <a:ext uri="{FF2B5EF4-FFF2-40B4-BE49-F238E27FC236}">
                <a16:creationId xmlns:a16="http://schemas.microsoft.com/office/drawing/2014/main" id="{13A70E06-0B82-D658-D47D-E3A54ACEE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62522724-05CC-071C-3B7E-B43621416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9BBD276C-21DE-9129-B883-9A65238277A3}"/>
              </a:ext>
            </a:extLst>
          </p:cNvPr>
          <p:cNvSpPr txBox="1"/>
          <p:nvPr/>
        </p:nvSpPr>
        <p:spPr>
          <a:xfrm>
            <a:off x="3883742" y="4150032"/>
            <a:ext cx="64847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bg1"/>
                </a:solidFill>
                <a:latin typeface="Trebuchet MS"/>
              </a:rPr>
              <a:t>INSTRUCTIONAL BREAKDOWN OF PARISH FOR </a:t>
            </a:r>
          </a:p>
          <a:p>
            <a:pPr algn="ctr"/>
            <a:r>
              <a:rPr lang="en-US" sz="2000" b="1" dirty="0">
                <a:solidFill>
                  <a:schemeClr val="bg1"/>
                </a:solidFill>
                <a:latin typeface="Trebuchet MS"/>
              </a:rPr>
              <a:t>FTP ACCESS, PLEDGE CARDS, IN-PEWS ENVELOPES, TRANSMITTALS AND PARISHIONER UPDATES</a:t>
            </a:r>
            <a:r>
              <a:rPr sz="2000" b="1" dirty="0">
                <a:solidFill>
                  <a:schemeClr val="bg1"/>
                </a:solidFill>
                <a:latin typeface="Trebuchet MS"/>
                <a:ea typeface="Segoe UI Light"/>
                <a:cs typeface="Segoe UI Light"/>
              </a:rPr>
              <a:t>​</a:t>
            </a:r>
            <a:endParaRPr lang="en-US" sz="2000" b="1" dirty="0">
              <a:solidFill>
                <a:schemeClr val="bg1"/>
              </a:solidFill>
              <a:latin typeface="Trebuchet MS"/>
            </a:endParaRPr>
          </a:p>
        </p:txBody>
      </p:sp>
    </p:spTree>
    <p:extLst>
      <p:ext uri="{BB962C8B-B14F-4D97-AF65-F5344CB8AC3E}">
        <p14:creationId xmlns:p14="http://schemas.microsoft.com/office/powerpoint/2010/main" val="2864157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a:extLst>
            <a:ext uri="{FF2B5EF4-FFF2-40B4-BE49-F238E27FC236}">
              <a16:creationId xmlns:a16="http://schemas.microsoft.com/office/drawing/2014/main" id="{7C988397-53F3-FA06-8EBB-DEAFF59B64D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DBA63FB-3C68-F014-9E87-01763EF11836}"/>
              </a:ext>
            </a:extLst>
          </p:cNvPr>
          <p:cNvSpPr>
            <a:spLocks noGrp="1"/>
          </p:cNvSpPr>
          <p:nvPr>
            <p:ph type="body" sz="quarter" idx="16"/>
          </p:nvPr>
        </p:nvSpPr>
        <p:spPr>
          <a:xfrm>
            <a:off x="3659002" y="1388469"/>
            <a:ext cx="6889626" cy="4071853"/>
          </a:xfrm>
          <a:noFill/>
        </p:spPr>
        <p:txBody>
          <a:bodyPr anchor="ctr" anchorCtr="0">
            <a:normAutofit lnSpcReduction="10000"/>
          </a:bodyPr>
          <a:lstStyle/>
          <a:p>
            <a:pPr>
              <a:lnSpc>
                <a:spcPct val="100000"/>
              </a:lnSpc>
            </a:pPr>
            <a:r>
              <a:rPr lang="en-US" dirty="0">
                <a:solidFill>
                  <a:schemeClr val="tx1"/>
                </a:solidFill>
                <a:latin typeface="+mj-lt"/>
              </a:rPr>
              <a:t>Must have DPB or parish email to access FTP site</a:t>
            </a:r>
          </a:p>
          <a:p>
            <a:pPr>
              <a:lnSpc>
                <a:spcPct val="100000"/>
              </a:lnSpc>
            </a:pPr>
            <a:endParaRPr lang="en-US" dirty="0">
              <a:solidFill>
                <a:schemeClr val="tx1"/>
              </a:solidFill>
              <a:latin typeface="+mj-lt"/>
            </a:endParaRPr>
          </a:p>
          <a:p>
            <a:pPr>
              <a:lnSpc>
                <a:spcPct val="100000"/>
              </a:lnSpc>
            </a:pPr>
            <a:r>
              <a:rPr lang="en-US" dirty="0">
                <a:solidFill>
                  <a:schemeClr val="tx1"/>
                </a:solidFill>
                <a:latin typeface="+mj-lt"/>
              </a:rPr>
              <a:t>Every Pastor and bookkeeper has access to the FTP site, plus those the Pastor listed on the September mailing form</a:t>
            </a:r>
          </a:p>
          <a:p>
            <a:pPr>
              <a:lnSpc>
                <a:spcPct val="100000"/>
              </a:lnSpc>
            </a:pPr>
            <a:endParaRPr lang="en-US" dirty="0">
              <a:solidFill>
                <a:schemeClr val="tx1"/>
              </a:solidFill>
              <a:latin typeface="+mj-lt"/>
            </a:endParaRPr>
          </a:p>
          <a:p>
            <a:pPr>
              <a:lnSpc>
                <a:spcPct val="100000"/>
              </a:lnSpc>
            </a:pPr>
            <a:r>
              <a:rPr lang="en-US" dirty="0">
                <a:solidFill>
                  <a:schemeClr val="tx1"/>
                </a:solidFill>
                <a:latin typeface="+mj-lt"/>
              </a:rPr>
              <a:t>Weekly reports available on Thursday</a:t>
            </a:r>
          </a:p>
          <a:p>
            <a:pPr>
              <a:lnSpc>
                <a:spcPct val="100000"/>
              </a:lnSpc>
            </a:pPr>
            <a:endParaRPr lang="en-US" dirty="0">
              <a:solidFill>
                <a:schemeClr val="tx1"/>
              </a:solidFill>
              <a:latin typeface="+mj-lt"/>
            </a:endParaRPr>
          </a:p>
          <a:p>
            <a:pPr>
              <a:lnSpc>
                <a:spcPct val="100000"/>
              </a:lnSpc>
            </a:pPr>
            <a:r>
              <a:rPr lang="en-US" dirty="0">
                <a:solidFill>
                  <a:schemeClr val="tx1"/>
                </a:solidFill>
                <a:latin typeface="+mj-lt"/>
              </a:rPr>
              <a:t>Contact and material forms are available on FTP</a:t>
            </a:r>
          </a:p>
          <a:p>
            <a:pPr>
              <a:lnSpc>
                <a:spcPct val="100000"/>
              </a:lnSpc>
            </a:pPr>
            <a:endParaRPr lang="en-US" dirty="0">
              <a:solidFill>
                <a:schemeClr val="tx1"/>
              </a:solidFill>
              <a:latin typeface="+mj-lt"/>
            </a:endParaRPr>
          </a:p>
          <a:p>
            <a:pPr>
              <a:lnSpc>
                <a:spcPct val="100000"/>
              </a:lnSpc>
            </a:pPr>
            <a:r>
              <a:rPr lang="en-US" dirty="0">
                <a:solidFill>
                  <a:schemeClr val="tx1"/>
                </a:solidFill>
                <a:latin typeface="+mj-lt"/>
              </a:rPr>
              <a:t>Visit FTP site to see reports, folders, etc. </a:t>
            </a:r>
          </a:p>
          <a:p>
            <a:pPr>
              <a:lnSpc>
                <a:spcPct val="100000"/>
              </a:lnSpc>
            </a:pPr>
            <a:endParaRPr lang="en-US" dirty="0">
              <a:solidFill>
                <a:schemeClr val="tx1"/>
              </a:solidFill>
              <a:latin typeface="+mj-lt"/>
            </a:endParaRPr>
          </a:p>
          <a:p>
            <a:pPr>
              <a:lnSpc>
                <a:spcPct val="100000"/>
              </a:lnSpc>
            </a:pPr>
            <a:r>
              <a:rPr lang="en-US" dirty="0">
                <a:solidFill>
                  <a:schemeClr val="tx1"/>
                </a:solidFill>
                <a:latin typeface="+mj-lt"/>
              </a:rPr>
              <a:t>Rosters posted in January and October for parishes to verify data</a:t>
            </a:r>
          </a:p>
        </p:txBody>
      </p:sp>
      <p:sp>
        <p:nvSpPr>
          <p:cNvPr id="9" name="TextBox 8">
            <a:extLst>
              <a:ext uri="{FF2B5EF4-FFF2-40B4-BE49-F238E27FC236}">
                <a16:creationId xmlns:a16="http://schemas.microsoft.com/office/drawing/2014/main" id="{BD73865F-1F30-EC49-BB62-227E6E2A214F}"/>
              </a:ext>
            </a:extLst>
          </p:cNvPr>
          <p:cNvSpPr txBox="1"/>
          <p:nvPr/>
        </p:nvSpPr>
        <p:spPr>
          <a:xfrm>
            <a:off x="3768271" y="545944"/>
            <a:ext cx="8419974"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a:solidFill>
                  <a:schemeClr val="bg1"/>
                </a:solidFill>
              </a:rPr>
              <a:t>FTP SITE</a:t>
            </a:r>
          </a:p>
        </p:txBody>
      </p:sp>
      <p:pic>
        <p:nvPicPr>
          <p:cNvPr id="11" name="Picture 10" descr="A logo with a crest and text&#10;&#10;AI-generated content may be incorrect.">
            <a:extLst>
              <a:ext uri="{FF2B5EF4-FFF2-40B4-BE49-F238E27FC236}">
                <a16:creationId xmlns:a16="http://schemas.microsoft.com/office/drawing/2014/main" id="{A5DFF9A1-6BD9-C186-9D58-E324E6984292}"/>
              </a:ext>
            </a:extLst>
          </p:cNvPr>
          <p:cNvPicPr>
            <a:picLocks noChangeAspect="1"/>
          </p:cNvPicPr>
          <p:nvPr/>
        </p:nvPicPr>
        <p:blipFill>
          <a:blip r:embed="rId2"/>
          <a:srcRect/>
          <a:stretch/>
        </p:blipFill>
        <p:spPr>
          <a:xfrm>
            <a:off x="486367" y="2184667"/>
            <a:ext cx="1850461" cy="1871627"/>
          </a:xfrm>
          <a:prstGeom prst="rect">
            <a:avLst/>
          </a:prstGeom>
        </p:spPr>
      </p:pic>
    </p:spTree>
    <p:extLst>
      <p:ext uri="{BB962C8B-B14F-4D97-AF65-F5344CB8AC3E}">
        <p14:creationId xmlns:p14="http://schemas.microsoft.com/office/powerpoint/2010/main" val="382645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a:extLst>
            <a:ext uri="{FF2B5EF4-FFF2-40B4-BE49-F238E27FC236}">
              <a16:creationId xmlns:a16="http://schemas.microsoft.com/office/drawing/2014/main" id="{03712E15-B3C0-BACF-9B82-C8D5F7278D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5E4F699-24F3-CBC6-1A0D-37359E9FE0DE}"/>
              </a:ext>
            </a:extLst>
          </p:cNvPr>
          <p:cNvPicPr>
            <a:picLocks noChangeAspect="1"/>
          </p:cNvPicPr>
          <p:nvPr/>
        </p:nvPicPr>
        <p:blipFill>
          <a:blip r:embed="rId2"/>
          <a:srcRect/>
          <a:stretch/>
        </p:blipFill>
        <p:spPr>
          <a:xfrm>
            <a:off x="7522743" y="2267797"/>
            <a:ext cx="1982240" cy="1982240"/>
          </a:xfrm>
          <a:prstGeom prst="rect">
            <a:avLst/>
          </a:prstGeom>
        </p:spPr>
      </p:pic>
      <p:pic>
        <p:nvPicPr>
          <p:cNvPr id="7" name="Picture 6">
            <a:extLst>
              <a:ext uri="{FF2B5EF4-FFF2-40B4-BE49-F238E27FC236}">
                <a16:creationId xmlns:a16="http://schemas.microsoft.com/office/drawing/2014/main" id="{4C1C675C-F797-E288-D4E1-94B1C86E92CC}"/>
              </a:ext>
            </a:extLst>
          </p:cNvPr>
          <p:cNvPicPr>
            <a:picLocks noChangeAspect="1"/>
          </p:cNvPicPr>
          <p:nvPr/>
        </p:nvPicPr>
        <p:blipFill>
          <a:blip r:embed="rId3"/>
          <a:stretch>
            <a:fillRect/>
          </a:stretch>
        </p:blipFill>
        <p:spPr>
          <a:xfrm>
            <a:off x="487357" y="1011682"/>
            <a:ext cx="5054541" cy="5639423"/>
          </a:xfrm>
          <a:prstGeom prst="rect">
            <a:avLst/>
          </a:prstGeom>
        </p:spPr>
      </p:pic>
      <p:sp>
        <p:nvSpPr>
          <p:cNvPr id="5" name="Title 18">
            <a:extLst>
              <a:ext uri="{FF2B5EF4-FFF2-40B4-BE49-F238E27FC236}">
                <a16:creationId xmlns:a16="http://schemas.microsoft.com/office/drawing/2014/main" id="{C19A8429-5C1F-D54C-33D8-7085100D0600}"/>
              </a:ext>
            </a:extLst>
          </p:cNvPr>
          <p:cNvSpPr txBox="1">
            <a:spLocks/>
          </p:cNvSpPr>
          <p:nvPr/>
        </p:nvSpPr>
        <p:spPr>
          <a:xfrm>
            <a:off x="1828800" y="484632"/>
            <a:ext cx="10363200"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To get access to the ftp site after January</a:t>
            </a:r>
            <a:endParaRPr lang="en-US" dirty="0">
              <a:solidFill>
                <a:schemeClr val="bg1"/>
              </a:solidFill>
            </a:endParaRPr>
          </a:p>
        </p:txBody>
      </p:sp>
    </p:spTree>
    <p:extLst>
      <p:ext uri="{BB962C8B-B14F-4D97-AF65-F5344CB8AC3E}">
        <p14:creationId xmlns:p14="http://schemas.microsoft.com/office/powerpoint/2010/main" val="136408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a:extLst>
            <a:ext uri="{FF2B5EF4-FFF2-40B4-BE49-F238E27FC236}">
              <a16:creationId xmlns:a16="http://schemas.microsoft.com/office/drawing/2014/main" id="{28D6235B-3C4F-8BC0-DA89-13E6AD73D0DD}"/>
            </a:ext>
          </a:extLst>
        </p:cNvPr>
        <p:cNvGrpSpPr/>
        <p:nvPr/>
      </p:nvGrpSpPr>
      <p:grpSpPr>
        <a:xfrm>
          <a:off x="0" y="0"/>
          <a:ext cx="0" cy="0"/>
          <a:chOff x="0" y="0"/>
          <a:chExt cx="0" cy="0"/>
        </a:xfrm>
      </p:grpSpPr>
      <p:sp>
        <p:nvSpPr>
          <p:cNvPr id="4" name="Title 18">
            <a:extLst>
              <a:ext uri="{FF2B5EF4-FFF2-40B4-BE49-F238E27FC236}">
                <a16:creationId xmlns:a16="http://schemas.microsoft.com/office/drawing/2014/main" id="{74F3A96D-1EF9-2A96-49CC-F3387EAEBDA9}"/>
              </a:ext>
            </a:extLst>
          </p:cNvPr>
          <p:cNvSpPr txBox="1">
            <a:spLocks/>
          </p:cNvSpPr>
          <p:nvPr/>
        </p:nvSpPr>
        <p:spPr>
          <a:xfrm>
            <a:off x="3657600" y="484632"/>
            <a:ext cx="8534399" cy="527050"/>
          </a:xfrm>
          <a:prstGeom prst="rect">
            <a:avLst/>
          </a:prstGeom>
          <a:solidFill>
            <a:srgbClr val="002060"/>
          </a:solidFill>
        </p:spPr>
        <p:txBody>
          <a:bodyPr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FTP access instructions</a:t>
            </a:r>
          </a:p>
        </p:txBody>
      </p:sp>
      <p:pic>
        <p:nvPicPr>
          <p:cNvPr id="9" name="Picture 8">
            <a:extLst>
              <a:ext uri="{FF2B5EF4-FFF2-40B4-BE49-F238E27FC236}">
                <a16:creationId xmlns:a16="http://schemas.microsoft.com/office/drawing/2014/main" id="{DD8143ED-9C03-C873-A3C1-06B800088340}"/>
              </a:ext>
            </a:extLst>
          </p:cNvPr>
          <p:cNvPicPr>
            <a:picLocks noChangeAspect="1"/>
          </p:cNvPicPr>
          <p:nvPr/>
        </p:nvPicPr>
        <p:blipFill>
          <a:blip r:embed="rId2"/>
          <a:stretch>
            <a:fillRect/>
          </a:stretch>
        </p:blipFill>
        <p:spPr>
          <a:xfrm>
            <a:off x="711781" y="1131683"/>
            <a:ext cx="10768437" cy="5311103"/>
          </a:xfrm>
          <a:prstGeom prst="rect">
            <a:avLst/>
          </a:prstGeom>
        </p:spPr>
      </p:pic>
    </p:spTree>
    <p:extLst>
      <p:ext uri="{BB962C8B-B14F-4D97-AF65-F5344CB8AC3E}">
        <p14:creationId xmlns:p14="http://schemas.microsoft.com/office/powerpoint/2010/main" val="1544423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6B055F-B13B-E34A-0B45-FB248220E9FD}"/>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679CCA93-9A7D-D056-0562-CED601ECE9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17AE13F2-A48B-395A-0121-5635AB5D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6" name="Straight Connector 55">
              <a:extLst>
                <a:ext uri="{FF2B5EF4-FFF2-40B4-BE49-F238E27FC236}">
                  <a16:creationId xmlns:a16="http://schemas.microsoft.com/office/drawing/2014/main" id="{213829B0-59ED-ABF1-72C6-3F152BF93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EA28789-71AA-9F2B-5E1F-D6EF1425DA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01BE4290-34F0-EB08-2AB8-A08B26D2D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5">
              <a:extLst>
                <a:ext uri="{FF2B5EF4-FFF2-40B4-BE49-F238E27FC236}">
                  <a16:creationId xmlns:a16="http://schemas.microsoft.com/office/drawing/2014/main" id="{11F8AB2D-F3DC-1768-B88E-946F4E58BF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1E8DA075-2AAD-B27E-14D0-46CF59BB2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7">
              <a:extLst>
                <a:ext uri="{FF2B5EF4-FFF2-40B4-BE49-F238E27FC236}">
                  <a16:creationId xmlns:a16="http://schemas.microsoft.com/office/drawing/2014/main" id="{EA0C0405-0642-10F0-7113-F40BCF9F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8">
              <a:extLst>
                <a:ext uri="{FF2B5EF4-FFF2-40B4-BE49-F238E27FC236}">
                  <a16:creationId xmlns:a16="http://schemas.microsoft.com/office/drawing/2014/main" id="{4392E1FA-C32F-18F9-C9FC-7BE93ED5C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9">
              <a:extLst>
                <a:ext uri="{FF2B5EF4-FFF2-40B4-BE49-F238E27FC236}">
                  <a16:creationId xmlns:a16="http://schemas.microsoft.com/office/drawing/2014/main" id="{6E85B8CF-35E1-E0D8-F9B4-67FA482AD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0D994265-4443-61D0-7BF6-86C995F01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 name="Picture 1" descr="A blue and white background&#10;&#10;AI-generated content may be incorrect.">
            <a:extLst>
              <a:ext uri="{FF2B5EF4-FFF2-40B4-BE49-F238E27FC236}">
                <a16:creationId xmlns:a16="http://schemas.microsoft.com/office/drawing/2014/main" id="{128FB0C3-BBB3-EB13-B784-C06AF1FBC392}"/>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F48F74A6-3F29-1ED9-9481-342A01FA1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Parallelogram 67">
            <a:extLst>
              <a:ext uri="{FF2B5EF4-FFF2-40B4-BE49-F238E27FC236}">
                <a16:creationId xmlns:a16="http://schemas.microsoft.com/office/drawing/2014/main" id="{8674C648-E429-7024-3F40-F08D33C96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0" name="Straight Connector 69">
            <a:extLst>
              <a:ext uri="{FF2B5EF4-FFF2-40B4-BE49-F238E27FC236}">
                <a16:creationId xmlns:a16="http://schemas.microsoft.com/office/drawing/2014/main" id="{361EA356-CDA8-4D06-05A7-B120B89DB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3D27B0F-A6BF-9CC0-FB3E-9D457BC30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2FAE24F-740A-A6AB-0004-6A2597A3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Rectangle 25">
            <a:extLst>
              <a:ext uri="{FF2B5EF4-FFF2-40B4-BE49-F238E27FC236}">
                <a16:creationId xmlns:a16="http://schemas.microsoft.com/office/drawing/2014/main" id="{27F77E0A-E8F5-A8E6-ACB1-66794AA20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8" name="Isosceles Triangle 77">
            <a:extLst>
              <a:ext uri="{FF2B5EF4-FFF2-40B4-BE49-F238E27FC236}">
                <a16:creationId xmlns:a16="http://schemas.microsoft.com/office/drawing/2014/main" id="{E0E7B3BB-1D5B-05EF-1BE4-5011857F1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itle 18">
            <a:extLst>
              <a:ext uri="{FF2B5EF4-FFF2-40B4-BE49-F238E27FC236}">
                <a16:creationId xmlns:a16="http://schemas.microsoft.com/office/drawing/2014/main" id="{B12CC121-F832-0FAE-5891-BBD5B15D067D}"/>
              </a:ext>
            </a:extLst>
          </p:cNvPr>
          <p:cNvSpPr>
            <a:spLocks noGrp="1"/>
          </p:cNvSpPr>
          <p:nvPr>
            <p:ph type="title"/>
          </p:nvPr>
        </p:nvSpPr>
        <p:spPr>
          <a:xfrm>
            <a:off x="3872637" y="1781004"/>
            <a:ext cx="6107975" cy="2533991"/>
          </a:xfrm>
        </p:spPr>
        <p:txBody>
          <a:bodyPr vert="horz" lIns="91440" tIns="45720" rIns="91440" bIns="45720" rtlCol="0" anchor="b">
            <a:normAutofit fontScale="90000"/>
          </a:bodyPr>
          <a:lstStyle/>
          <a:p>
            <a:pPr algn="r">
              <a:lnSpc>
                <a:spcPct val="90000"/>
              </a:lnSpc>
            </a:pPr>
            <a:r>
              <a:rPr lang="en-US" sz="6000" dirty="0">
                <a:solidFill>
                  <a:schemeClr val="accent1"/>
                </a:solidFill>
              </a:rPr>
              <a:t>Pledge Cards &amp; </a:t>
            </a:r>
            <a:br>
              <a:rPr lang="en-US" sz="6000" dirty="0">
                <a:solidFill>
                  <a:schemeClr val="accent1"/>
                </a:solidFill>
              </a:rPr>
            </a:br>
            <a:r>
              <a:rPr lang="en-US" sz="6000" dirty="0">
                <a:solidFill>
                  <a:schemeClr val="accent1"/>
                </a:solidFill>
              </a:rPr>
              <a:t>In-pew Envelopes</a:t>
            </a:r>
          </a:p>
        </p:txBody>
      </p:sp>
      <p:sp>
        <p:nvSpPr>
          <p:cNvPr id="80" name="Rectangle 27">
            <a:extLst>
              <a:ext uri="{FF2B5EF4-FFF2-40B4-BE49-F238E27FC236}">
                <a16:creationId xmlns:a16="http://schemas.microsoft.com/office/drawing/2014/main" id="{56DE9DDE-1D2A-762E-3E6C-B0106CBCF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2" name="Rectangle 28">
            <a:extLst>
              <a:ext uri="{FF2B5EF4-FFF2-40B4-BE49-F238E27FC236}">
                <a16:creationId xmlns:a16="http://schemas.microsoft.com/office/drawing/2014/main" id="{0E620B7C-4D9E-7DA2-A641-FAAB96440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4" name="Rectangle 29">
            <a:extLst>
              <a:ext uri="{FF2B5EF4-FFF2-40B4-BE49-F238E27FC236}">
                <a16:creationId xmlns:a16="http://schemas.microsoft.com/office/drawing/2014/main" id="{EE399CB5-75A8-1A28-21C3-6C1EAB040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5C1E51B1-ABB5-A8EA-9557-CDE59ADFD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8321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C2B74-49B8-F102-5D9C-D1303210CD87}"/>
            </a:ext>
          </a:extLst>
        </p:cNvPr>
        <p:cNvGrpSpPr/>
        <p:nvPr/>
      </p:nvGrpSpPr>
      <p:grpSpPr>
        <a:xfrm>
          <a:off x="0" y="0"/>
          <a:ext cx="0" cy="0"/>
          <a:chOff x="0" y="0"/>
          <a:chExt cx="0" cy="0"/>
        </a:xfrm>
      </p:grpSpPr>
      <p:sp>
        <p:nvSpPr>
          <p:cNvPr id="6" name="Google Shape;257;p40">
            <a:extLst>
              <a:ext uri="{FF2B5EF4-FFF2-40B4-BE49-F238E27FC236}">
                <a16:creationId xmlns:a16="http://schemas.microsoft.com/office/drawing/2014/main" id="{6A1C886C-0FC8-D0B0-6693-369A2DA9A3D7}"/>
              </a:ext>
            </a:extLst>
          </p:cNvPr>
          <p:cNvSpPr txBox="1">
            <a:spLocks/>
          </p:cNvSpPr>
          <p:nvPr/>
        </p:nvSpPr>
        <p:spPr>
          <a:xfrm>
            <a:off x="633438" y="1733076"/>
            <a:ext cx="10925123" cy="4375354"/>
          </a:xfrm>
          <a:prstGeom prst="rect">
            <a:avLst/>
          </a:prstGeom>
        </p:spPr>
        <p:txBody>
          <a:bodyPr spcFirstLastPara="1" vert="horz" wrap="square" lIns="91425" tIns="91425" rIns="91425" bIns="91425" rtlCol="0" anchor="t"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Pledge cards are mailed to parishioners who are registered within our diocesan database who have been active in the last seven years, either with a corresponding parish code or as a non-parishioner.</a:t>
            </a:r>
          </a:p>
          <a:p>
            <a:pPr marL="457200" indent="-342900" algn="l">
              <a:spcBef>
                <a:spcPts val="0"/>
              </a:spcBef>
              <a:buClr>
                <a:srgbClr val="000000"/>
              </a:buClr>
              <a:buSzPts val="1800"/>
              <a:buFont typeface="Arial" panose="020B0604020202020204" pitchFamily="34" charset="0"/>
              <a:buChar char="●"/>
            </a:pPr>
            <a:endParaRPr lang="en-US" sz="2000" dirty="0">
              <a:solidFill>
                <a:srgbClr val="000000"/>
              </a:solidFill>
            </a:endParaRP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They are personalized with the name, ID number, parish affiliation, and address of the parishioner.</a:t>
            </a:r>
          </a:p>
          <a:p>
            <a:pPr marL="457200" indent="-342900" algn="l">
              <a:spcBef>
                <a:spcPts val="0"/>
              </a:spcBef>
              <a:buClr>
                <a:srgbClr val="000000"/>
              </a:buClr>
              <a:buSzPts val="1800"/>
              <a:buFont typeface="Arial" panose="020B0604020202020204" pitchFamily="34" charset="0"/>
              <a:buChar char="●"/>
            </a:pPr>
            <a:endParaRPr lang="en-US" sz="2000" dirty="0">
              <a:solidFill>
                <a:srgbClr val="000000"/>
              </a:solidFill>
            </a:endParaRP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Parishioners can indicate their gift in varying fields provided on the card.</a:t>
            </a:r>
          </a:p>
          <a:p>
            <a:pPr marL="457200" indent="-342900" algn="l">
              <a:spcBef>
                <a:spcPts val="0"/>
              </a:spcBef>
              <a:buClr>
                <a:srgbClr val="000000"/>
              </a:buClr>
              <a:buSzPts val="1800"/>
              <a:buFont typeface="Arial" panose="020B0604020202020204" pitchFamily="34" charset="0"/>
              <a:buChar char="●"/>
            </a:pPr>
            <a:endParaRPr lang="en-US" sz="2000" dirty="0">
              <a:solidFill>
                <a:srgbClr val="000000"/>
              </a:solidFill>
            </a:endParaRP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The card has a front and a back:</a:t>
            </a:r>
          </a:p>
          <a:p>
            <a:pPr marL="914400" lvl="1" indent="-317500" algn="l">
              <a:spcBef>
                <a:spcPts val="0"/>
              </a:spcBef>
              <a:buClr>
                <a:srgbClr val="000000"/>
              </a:buClr>
              <a:buSzPts val="1400"/>
              <a:buFont typeface="Arial" panose="020B0604020202020204" pitchFamily="34" charset="0"/>
              <a:buChar char="○"/>
            </a:pPr>
            <a:r>
              <a:rPr lang="en-US" b="1" dirty="0">
                <a:solidFill>
                  <a:srgbClr val="000000"/>
                </a:solidFill>
              </a:rPr>
              <a:t>Front</a:t>
            </a:r>
            <a:r>
              <a:rPr lang="en-US" dirty="0">
                <a:solidFill>
                  <a:srgbClr val="000000"/>
                </a:solidFill>
              </a:rPr>
              <a:t>: Cash, Check, QR Code for Online Giving</a:t>
            </a:r>
          </a:p>
          <a:p>
            <a:pPr marL="1371600" lvl="2" indent="-317500" algn="l">
              <a:spcBef>
                <a:spcPts val="0"/>
              </a:spcBef>
              <a:buClr>
                <a:srgbClr val="000000"/>
              </a:buClr>
              <a:buSzPts val="1400"/>
              <a:buFont typeface="Arial" panose="020B0604020202020204" pitchFamily="34" charset="0"/>
              <a:buChar char="■"/>
            </a:pPr>
            <a:r>
              <a:rPr lang="en-US" sz="2000" dirty="0">
                <a:solidFill>
                  <a:srgbClr val="000000"/>
                </a:solidFill>
              </a:rPr>
              <a:t>also includes personalized recommendations for giving based on previous history</a:t>
            </a:r>
          </a:p>
          <a:p>
            <a:pPr marL="914400" lvl="1" indent="-317500" algn="l">
              <a:spcBef>
                <a:spcPts val="0"/>
              </a:spcBef>
              <a:buClr>
                <a:srgbClr val="000000"/>
              </a:buClr>
              <a:buSzPts val="1400"/>
              <a:buFont typeface="Arial" panose="020B0604020202020204" pitchFamily="34" charset="0"/>
              <a:buChar char="○"/>
            </a:pPr>
            <a:r>
              <a:rPr lang="en-US" b="1" dirty="0">
                <a:solidFill>
                  <a:srgbClr val="000000"/>
                </a:solidFill>
              </a:rPr>
              <a:t>Back</a:t>
            </a:r>
            <a:r>
              <a:rPr lang="en-US" dirty="0">
                <a:solidFill>
                  <a:srgbClr val="000000"/>
                </a:solidFill>
              </a:rPr>
              <a:t>: Credit Card and Direct Debit / Bank Authorization</a:t>
            </a:r>
          </a:p>
          <a:p>
            <a:pPr marL="596900" lvl="1" algn="l">
              <a:spcBef>
                <a:spcPts val="0"/>
              </a:spcBef>
              <a:buClr>
                <a:srgbClr val="000000"/>
              </a:buClr>
              <a:buSzPts val="1400"/>
            </a:pPr>
            <a:endParaRPr lang="en-US" dirty="0">
              <a:solidFill>
                <a:srgbClr val="000000"/>
              </a:solidFill>
            </a:endParaRP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A space for corrections is provided as well as additional information, such as email, phone number, and birthday.</a:t>
            </a:r>
          </a:p>
        </p:txBody>
      </p:sp>
      <p:sp>
        <p:nvSpPr>
          <p:cNvPr id="3" name="Title 18">
            <a:extLst>
              <a:ext uri="{FF2B5EF4-FFF2-40B4-BE49-F238E27FC236}">
                <a16:creationId xmlns:a16="http://schemas.microsoft.com/office/drawing/2014/main" id="{3066B884-9F9A-80A9-FD45-449BE28A8E33}"/>
              </a:ext>
            </a:extLst>
          </p:cNvPr>
          <p:cNvSpPr txBox="1">
            <a:spLocks/>
          </p:cNvSpPr>
          <p:nvPr/>
        </p:nvSpPr>
        <p:spPr>
          <a:xfrm>
            <a:off x="3033184" y="484632"/>
            <a:ext cx="915881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a:solidFill>
                  <a:schemeClr val="bg1"/>
                </a:solidFill>
              </a:rPr>
              <a:t>Pledge cards</a:t>
            </a:r>
            <a:endParaRPr lang="en-US"/>
          </a:p>
        </p:txBody>
      </p:sp>
    </p:spTree>
    <p:extLst>
      <p:ext uri="{BB962C8B-B14F-4D97-AF65-F5344CB8AC3E}">
        <p14:creationId xmlns:p14="http://schemas.microsoft.com/office/powerpoint/2010/main" val="1483739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203371E4-61B7-E5BA-A6E1-996A94C1DAD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FC614E-B6D8-0396-FF5E-69343AA77A76}"/>
              </a:ext>
            </a:extLst>
          </p:cNvPr>
          <p:cNvPicPr>
            <a:picLocks noChangeAspect="1"/>
          </p:cNvPicPr>
          <p:nvPr/>
        </p:nvPicPr>
        <p:blipFill>
          <a:blip r:embed="rId2"/>
          <a:stretch>
            <a:fillRect/>
          </a:stretch>
        </p:blipFill>
        <p:spPr>
          <a:xfrm>
            <a:off x="581970" y="1307465"/>
            <a:ext cx="11021963" cy="474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8">
            <a:extLst>
              <a:ext uri="{FF2B5EF4-FFF2-40B4-BE49-F238E27FC236}">
                <a16:creationId xmlns:a16="http://schemas.microsoft.com/office/drawing/2014/main" id="{14E7C129-E94D-15EA-CE23-90FD66C71002}"/>
              </a:ext>
            </a:extLst>
          </p:cNvPr>
          <p:cNvSpPr txBox="1">
            <a:spLocks/>
          </p:cNvSpPr>
          <p:nvPr/>
        </p:nvSpPr>
        <p:spPr>
          <a:xfrm>
            <a:off x="6613764" y="484632"/>
            <a:ext cx="557823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a:solidFill>
                  <a:schemeClr val="bg1"/>
                </a:solidFill>
              </a:rPr>
              <a:t>Pledge cards (front)</a:t>
            </a:r>
            <a:endParaRPr lang="en-US">
              <a:solidFill>
                <a:schemeClr val="bg1"/>
              </a:solidFill>
            </a:endParaRPr>
          </a:p>
        </p:txBody>
      </p:sp>
    </p:spTree>
    <p:extLst>
      <p:ext uri="{BB962C8B-B14F-4D97-AF65-F5344CB8AC3E}">
        <p14:creationId xmlns:p14="http://schemas.microsoft.com/office/powerpoint/2010/main" val="2910239374"/>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C36D-0126-E990-B45F-B361146597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9D40CE-905F-0BDC-C07A-6021B3557C1F}"/>
              </a:ext>
            </a:extLst>
          </p:cNvPr>
          <p:cNvPicPr>
            <a:picLocks noChangeAspect="1"/>
          </p:cNvPicPr>
          <p:nvPr/>
        </p:nvPicPr>
        <p:blipFill>
          <a:blip r:embed="rId2"/>
          <a:stretch>
            <a:fillRect/>
          </a:stretch>
        </p:blipFill>
        <p:spPr>
          <a:xfrm>
            <a:off x="551674" y="1503645"/>
            <a:ext cx="11088647" cy="467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8">
            <a:extLst>
              <a:ext uri="{FF2B5EF4-FFF2-40B4-BE49-F238E27FC236}">
                <a16:creationId xmlns:a16="http://schemas.microsoft.com/office/drawing/2014/main" id="{BD57FC05-F2E9-0929-2B23-19A50070F73D}"/>
              </a:ext>
            </a:extLst>
          </p:cNvPr>
          <p:cNvSpPr txBox="1">
            <a:spLocks/>
          </p:cNvSpPr>
          <p:nvPr/>
        </p:nvSpPr>
        <p:spPr>
          <a:xfrm>
            <a:off x="6613764" y="484632"/>
            <a:ext cx="557823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a:solidFill>
                  <a:schemeClr val="bg1"/>
                </a:solidFill>
              </a:rPr>
              <a:t>Pledge cards (back)</a:t>
            </a:r>
            <a:endParaRPr lang="en-US">
              <a:solidFill>
                <a:schemeClr val="bg1"/>
              </a:solidFill>
            </a:endParaRPr>
          </a:p>
        </p:txBody>
      </p:sp>
    </p:spTree>
    <p:extLst>
      <p:ext uri="{BB962C8B-B14F-4D97-AF65-F5344CB8AC3E}">
        <p14:creationId xmlns:p14="http://schemas.microsoft.com/office/powerpoint/2010/main" val="154304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E696D3-5AE1-39D9-ED7D-659E501C7B3E}"/>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995D6E3D-3418-CB18-97B5-1014C89B60C9}"/>
              </a:ext>
            </a:extLst>
          </p:cNvPr>
          <p:cNvPicPr>
            <a:picLocks noChangeAspect="1"/>
          </p:cNvPicPr>
          <p:nvPr/>
        </p:nvPicPr>
        <p:blipFill>
          <a:blip r:embed="rId2"/>
          <a:srcRect l="3642" r="5089" b="399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ext Placeholder 7">
            <a:extLst>
              <a:ext uri="{FF2B5EF4-FFF2-40B4-BE49-F238E27FC236}">
                <a16:creationId xmlns:a16="http://schemas.microsoft.com/office/drawing/2014/main" id="{3D9C539B-3562-12BE-F831-3F925B993F61}"/>
              </a:ext>
            </a:extLst>
          </p:cNvPr>
          <p:cNvSpPr txBox="1">
            <a:spLocks/>
          </p:cNvSpPr>
          <p:nvPr/>
        </p:nvSpPr>
        <p:spPr>
          <a:xfrm>
            <a:off x="5049699" y="2155371"/>
            <a:ext cx="4053211" cy="412228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3600" b="1" baseline="30000" dirty="0">
                <a:solidFill>
                  <a:schemeClr val="tx1"/>
                </a:solidFill>
              </a:rPr>
              <a:t>Thank you for sharing your time with us and housekeeping items</a:t>
            </a:r>
            <a:endParaRPr lang="es-ES" sz="3600" baseline="30000">
              <a:solidFill>
                <a:schemeClr val="tx1"/>
              </a:solidFill>
            </a:endParaRPr>
          </a:p>
          <a:p>
            <a:pPr>
              <a:lnSpc>
                <a:spcPct val="150000"/>
              </a:lnSpc>
            </a:pPr>
            <a:r>
              <a:rPr lang="en-US" sz="3600" b="1" baseline="30000" err="1">
                <a:solidFill>
                  <a:schemeClr val="tx1"/>
                </a:solidFill>
              </a:rPr>
              <a:t>Wifi</a:t>
            </a:r>
            <a:r>
              <a:rPr lang="en-US" sz="3600" b="1" baseline="30000" dirty="0">
                <a:solidFill>
                  <a:schemeClr val="tx1"/>
                </a:solidFill>
              </a:rPr>
              <a:t>: </a:t>
            </a:r>
            <a:r>
              <a:rPr lang="en-US" sz="3600" b="1" baseline="30000" err="1">
                <a:solidFill>
                  <a:schemeClr val="tx1"/>
                </a:solidFill>
              </a:rPr>
              <a:t>C@thedral</a:t>
            </a:r>
            <a:endParaRPr lang="es-ES" sz="3600" b="1" baseline="30000">
              <a:solidFill>
                <a:schemeClr val="tx1"/>
              </a:solidFill>
            </a:endParaRPr>
          </a:p>
        </p:txBody>
      </p:sp>
    </p:spTree>
    <p:extLst>
      <p:ext uri="{BB962C8B-B14F-4D97-AF65-F5344CB8AC3E}">
        <p14:creationId xmlns:p14="http://schemas.microsoft.com/office/powerpoint/2010/main" val="3229789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03DBE-1F81-3BCB-5C9D-56222C8D30C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EC7AF12-FAF5-360F-B51A-DBD8DD411A68}"/>
              </a:ext>
            </a:extLst>
          </p:cNvPr>
          <p:cNvSpPr>
            <a:spLocks noGrp="1"/>
          </p:cNvSpPr>
          <p:nvPr>
            <p:ph type="subTitle" idx="1"/>
          </p:nvPr>
        </p:nvSpPr>
        <p:spPr>
          <a:xfrm>
            <a:off x="-330029" y="1209397"/>
            <a:ext cx="6945434" cy="1079323"/>
          </a:xfrm>
          <a:effectLst>
            <a:outerShdw blurRad="50800" dist="38100" dir="2700000" algn="tl" rotWithShape="0">
              <a:prstClr val="black">
                <a:alpha val="40000"/>
              </a:prstClr>
            </a:outerShdw>
          </a:effectLst>
        </p:spPr>
        <p:txBody>
          <a:bodyPr>
            <a:normAutofit/>
          </a:bodyPr>
          <a:lstStyle/>
          <a:p>
            <a:r>
              <a:rPr lang="en" sz="4400" b="1" dirty="0">
                <a:solidFill>
                  <a:srgbClr val="00B050"/>
                </a:solidFill>
              </a:rPr>
              <a:t>DO’S </a:t>
            </a:r>
            <a:r>
              <a:rPr lang="en" sz="4400" dirty="0">
                <a:solidFill>
                  <a:srgbClr val="7F7F7F"/>
                </a:solidFill>
              </a:rPr>
              <a:t>AND</a:t>
            </a:r>
            <a:r>
              <a:rPr lang="en" sz="4400" dirty="0">
                <a:solidFill>
                  <a:srgbClr val="FFFFFF"/>
                </a:solidFill>
              </a:rPr>
              <a:t> </a:t>
            </a:r>
            <a:r>
              <a:rPr lang="en" sz="4400" b="1" dirty="0">
                <a:solidFill>
                  <a:srgbClr val="FF0000"/>
                </a:solidFill>
              </a:rPr>
              <a:t>DONT’S</a:t>
            </a:r>
            <a:endParaRPr lang="en-US" sz="4400" b="1" dirty="0">
              <a:solidFill>
                <a:srgbClr val="FF0000"/>
              </a:solidFill>
            </a:endParaRPr>
          </a:p>
        </p:txBody>
      </p:sp>
      <p:sp>
        <p:nvSpPr>
          <p:cNvPr id="4" name="Google Shape;313;p48">
            <a:extLst>
              <a:ext uri="{FF2B5EF4-FFF2-40B4-BE49-F238E27FC236}">
                <a16:creationId xmlns:a16="http://schemas.microsoft.com/office/drawing/2014/main" id="{7140F9EE-DF8C-9D89-1F91-8B905A30F084}"/>
              </a:ext>
            </a:extLst>
          </p:cNvPr>
          <p:cNvSpPr txBox="1">
            <a:spLocks/>
          </p:cNvSpPr>
          <p:nvPr/>
        </p:nvSpPr>
        <p:spPr>
          <a:xfrm>
            <a:off x="809145" y="2288720"/>
            <a:ext cx="8925575" cy="5510419"/>
          </a:xfrm>
          <a:prstGeom prst="rect">
            <a:avLst/>
          </a:prstGeom>
        </p:spPr>
        <p:txBody>
          <a:bodyPr spcFirstLastPara="1" vert="horz" wrap="square" lIns="91425" tIns="91425" rIns="91425" bIns="91425"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When you receive pledge cards and in-pew envelopes, it is important that you follow a simple verification process to account for gifts that are included or to notate when there is a discrepancy between the information on the card and the gift included.</a:t>
            </a: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rPr>
              <a:t>An easy way to do this is to simply check the amount enclosed and the gift type with a </a:t>
            </a:r>
            <a:r>
              <a:rPr lang="en-US" sz="2000" dirty="0">
                <a:solidFill>
                  <a:srgbClr val="FF0000"/>
                </a:solidFill>
              </a:rPr>
              <a:t>red pen</a:t>
            </a:r>
            <a:r>
              <a:rPr lang="en-US" sz="2000" dirty="0">
                <a:solidFill>
                  <a:srgbClr val="000000"/>
                </a:solidFill>
              </a:rPr>
              <a:t>.</a:t>
            </a:r>
          </a:p>
          <a:p>
            <a:pPr marL="457200" indent="-342900" algn="l">
              <a:spcBef>
                <a:spcPts val="0"/>
              </a:spcBef>
              <a:buClr>
                <a:srgbClr val="000000"/>
              </a:buClr>
              <a:buSzPts val="1800"/>
              <a:buFont typeface="Arial" panose="020B0604020202020204" pitchFamily="34" charset="0"/>
              <a:buChar char="●"/>
            </a:pPr>
            <a:endParaRPr lang="en-US" dirty="0">
              <a:solidFill>
                <a:srgbClr val="000000"/>
              </a:solidFill>
            </a:endParaRPr>
          </a:p>
          <a:p>
            <a:pPr marL="914400" lvl="1" indent="-317500" algn="l">
              <a:spcBef>
                <a:spcPts val="0"/>
              </a:spcBef>
              <a:buClr>
                <a:srgbClr val="000000"/>
              </a:buClr>
              <a:buSzPts val="1400"/>
              <a:buFont typeface="Arial" panose="020B0604020202020204" pitchFamily="34" charset="0"/>
              <a:buChar char="○"/>
            </a:pPr>
            <a:r>
              <a:rPr lang="en-US" dirty="0">
                <a:solidFill>
                  <a:srgbClr val="000000"/>
                </a:solidFill>
              </a:rPr>
              <a:t>For checks, please verify or correct the check number when notating.</a:t>
            </a:r>
          </a:p>
          <a:p>
            <a:pPr marL="914400" lvl="1" indent="-317500" algn="l">
              <a:spcBef>
                <a:spcPts val="0"/>
              </a:spcBef>
              <a:buClr>
                <a:srgbClr val="000000"/>
              </a:buClr>
              <a:buSzPts val="1400"/>
              <a:buFont typeface="Arial" panose="020B0604020202020204" pitchFamily="34" charset="0"/>
              <a:buChar char="○"/>
            </a:pPr>
            <a:endParaRPr lang="en-US" dirty="0">
              <a:solidFill>
                <a:srgbClr val="000000"/>
              </a:solidFill>
            </a:endParaRPr>
          </a:p>
          <a:p>
            <a:pPr marL="914400" lvl="1" indent="-317500" algn="l">
              <a:spcBef>
                <a:spcPts val="0"/>
              </a:spcBef>
              <a:buClr>
                <a:srgbClr val="000000"/>
              </a:buClr>
              <a:buSzPts val="1400"/>
              <a:buFont typeface="Arial" panose="020B0604020202020204" pitchFamily="34" charset="0"/>
              <a:buChar char="○"/>
            </a:pPr>
            <a:r>
              <a:rPr lang="en-US" dirty="0">
                <a:solidFill>
                  <a:srgbClr val="000000"/>
                </a:solidFill>
              </a:rPr>
              <a:t>Sometimes parishioners forget to enclose the gift. If this is the case, please contact your parishioner to inform them there was nothing enclosed when you received their gift.</a:t>
            </a:r>
          </a:p>
        </p:txBody>
      </p:sp>
      <p:pic>
        <p:nvPicPr>
          <p:cNvPr id="12" name="Picture 11">
            <a:extLst>
              <a:ext uri="{FF2B5EF4-FFF2-40B4-BE49-F238E27FC236}">
                <a16:creationId xmlns:a16="http://schemas.microsoft.com/office/drawing/2014/main" id="{31558CD3-97BE-F863-DC1A-11C70A909AA5}"/>
              </a:ext>
            </a:extLst>
          </p:cNvPr>
          <p:cNvPicPr>
            <a:picLocks noChangeAspect="1"/>
          </p:cNvPicPr>
          <p:nvPr/>
        </p:nvPicPr>
        <p:blipFill>
          <a:blip r:embed="rId2"/>
          <a:stretch>
            <a:fillRect/>
          </a:stretch>
        </p:blipFill>
        <p:spPr>
          <a:xfrm>
            <a:off x="1130815" y="1194155"/>
            <a:ext cx="838273" cy="723963"/>
          </a:xfrm>
          <a:prstGeom prst="rect">
            <a:avLst/>
          </a:prstGeom>
          <a:ln>
            <a:noFill/>
          </a:ln>
          <a:effectLst>
            <a:softEdge rad="112500"/>
          </a:effectLst>
        </p:spPr>
      </p:pic>
      <p:pic>
        <p:nvPicPr>
          <p:cNvPr id="14" name="Picture 13">
            <a:extLst>
              <a:ext uri="{FF2B5EF4-FFF2-40B4-BE49-F238E27FC236}">
                <a16:creationId xmlns:a16="http://schemas.microsoft.com/office/drawing/2014/main" id="{10F64A9E-1D79-C99C-3C97-54BDC2388A36}"/>
              </a:ext>
            </a:extLst>
          </p:cNvPr>
          <p:cNvPicPr>
            <a:picLocks noChangeAspect="1"/>
          </p:cNvPicPr>
          <p:nvPr/>
        </p:nvPicPr>
        <p:blipFill>
          <a:blip r:embed="rId3"/>
          <a:stretch>
            <a:fillRect/>
          </a:stretch>
        </p:blipFill>
        <p:spPr>
          <a:xfrm>
            <a:off x="6615405" y="1209397"/>
            <a:ext cx="815411" cy="693480"/>
          </a:xfrm>
          <a:prstGeom prst="rect">
            <a:avLst/>
          </a:prstGeom>
          <a:ln>
            <a:noFill/>
          </a:ln>
          <a:effectLst>
            <a:softEdge rad="112500"/>
          </a:effectLst>
        </p:spPr>
      </p:pic>
      <p:sp>
        <p:nvSpPr>
          <p:cNvPr id="6" name="Title 18">
            <a:extLst>
              <a:ext uri="{FF2B5EF4-FFF2-40B4-BE49-F238E27FC236}">
                <a16:creationId xmlns:a16="http://schemas.microsoft.com/office/drawing/2014/main" id="{8D38BAD8-AF6E-A25A-7EBE-A79E07E10220}"/>
              </a:ext>
            </a:extLst>
          </p:cNvPr>
          <p:cNvSpPr txBox="1">
            <a:spLocks/>
          </p:cNvSpPr>
          <p:nvPr/>
        </p:nvSpPr>
        <p:spPr>
          <a:xfrm>
            <a:off x="7277442" y="484632"/>
            <a:ext cx="4914557"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Marking the cards</a:t>
            </a:r>
            <a:endParaRPr lang="en-US" dirty="0">
              <a:solidFill>
                <a:schemeClr val="bg1"/>
              </a:solidFill>
            </a:endParaRPr>
          </a:p>
        </p:txBody>
      </p:sp>
    </p:spTree>
    <p:extLst>
      <p:ext uri="{BB962C8B-B14F-4D97-AF65-F5344CB8AC3E}">
        <p14:creationId xmlns:p14="http://schemas.microsoft.com/office/powerpoint/2010/main" val="113738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061FD-1E31-F207-DE6B-53B535DD4922}"/>
            </a:ext>
          </a:extLst>
        </p:cNvPr>
        <p:cNvGrpSpPr/>
        <p:nvPr/>
      </p:nvGrpSpPr>
      <p:grpSpPr>
        <a:xfrm>
          <a:off x="0" y="0"/>
          <a:ext cx="0" cy="0"/>
          <a:chOff x="0" y="0"/>
          <a:chExt cx="0" cy="0"/>
        </a:xfrm>
      </p:grpSpPr>
      <p:sp>
        <p:nvSpPr>
          <p:cNvPr id="2" name="Google Shape;347;p51">
            <a:extLst>
              <a:ext uri="{FF2B5EF4-FFF2-40B4-BE49-F238E27FC236}">
                <a16:creationId xmlns:a16="http://schemas.microsoft.com/office/drawing/2014/main" id="{75BE5CDD-8D7D-3790-FD40-33D5C7A9F38A}"/>
              </a:ext>
            </a:extLst>
          </p:cNvPr>
          <p:cNvSpPr txBox="1">
            <a:spLocks/>
          </p:cNvSpPr>
          <p:nvPr/>
        </p:nvSpPr>
        <p:spPr>
          <a:xfrm>
            <a:off x="4329405" y="491613"/>
            <a:ext cx="2472612" cy="65563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US" sz="4400" b="1" dirty="0">
                <a:solidFill>
                  <a:srgbClr val="00B050"/>
                </a:solidFill>
              </a:rPr>
              <a:t>DO’S </a:t>
            </a:r>
          </a:p>
        </p:txBody>
      </p:sp>
      <p:pic>
        <p:nvPicPr>
          <p:cNvPr id="3" name="Picture 2">
            <a:extLst>
              <a:ext uri="{FF2B5EF4-FFF2-40B4-BE49-F238E27FC236}">
                <a16:creationId xmlns:a16="http://schemas.microsoft.com/office/drawing/2014/main" id="{13DADD20-961B-F6C0-2485-389708A8807C}"/>
              </a:ext>
            </a:extLst>
          </p:cNvPr>
          <p:cNvPicPr>
            <a:picLocks noChangeAspect="1"/>
          </p:cNvPicPr>
          <p:nvPr/>
        </p:nvPicPr>
        <p:blipFill>
          <a:blip r:embed="rId2"/>
          <a:stretch>
            <a:fillRect/>
          </a:stretch>
        </p:blipFill>
        <p:spPr>
          <a:xfrm>
            <a:off x="6283586" y="491613"/>
            <a:ext cx="838273" cy="723963"/>
          </a:xfrm>
          <a:prstGeom prst="rect">
            <a:avLst/>
          </a:prstGeom>
          <a:ln>
            <a:noFill/>
          </a:ln>
          <a:effectLst>
            <a:softEdge rad="112500"/>
          </a:effectLst>
        </p:spPr>
      </p:pic>
      <p:pic>
        <p:nvPicPr>
          <p:cNvPr id="4" name="Picture 3">
            <a:extLst>
              <a:ext uri="{FF2B5EF4-FFF2-40B4-BE49-F238E27FC236}">
                <a16:creationId xmlns:a16="http://schemas.microsoft.com/office/drawing/2014/main" id="{4E656455-23A5-D373-D618-0ADE821E62B4}"/>
              </a:ext>
            </a:extLst>
          </p:cNvPr>
          <p:cNvPicPr>
            <a:picLocks noChangeAspect="1"/>
          </p:cNvPicPr>
          <p:nvPr/>
        </p:nvPicPr>
        <p:blipFill>
          <a:blip r:embed="rId3"/>
          <a:stretch>
            <a:fillRect/>
          </a:stretch>
        </p:blipFill>
        <p:spPr>
          <a:xfrm>
            <a:off x="729106" y="1455575"/>
            <a:ext cx="10959671" cy="4717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59D52C3-5F3E-C811-23D6-D8F378A2EFF1}"/>
              </a:ext>
            </a:extLst>
          </p:cNvPr>
          <p:cNvSpPr txBox="1"/>
          <p:nvPr/>
        </p:nvSpPr>
        <p:spPr>
          <a:xfrm>
            <a:off x="10349801" y="2928969"/>
            <a:ext cx="884255" cy="369332"/>
          </a:xfrm>
          <a:prstGeom prst="rect">
            <a:avLst/>
          </a:prstGeom>
          <a:noFill/>
        </p:spPr>
        <p:txBody>
          <a:bodyPr wrap="square" rtlCol="0">
            <a:spAutoFit/>
          </a:bodyPr>
          <a:lstStyle/>
          <a:p>
            <a:r>
              <a:rPr lang="en-US" dirty="0"/>
              <a:t>1333</a:t>
            </a:r>
          </a:p>
        </p:txBody>
      </p:sp>
      <p:sp>
        <p:nvSpPr>
          <p:cNvPr id="7" name="TextBox 6">
            <a:extLst>
              <a:ext uri="{FF2B5EF4-FFF2-40B4-BE49-F238E27FC236}">
                <a16:creationId xmlns:a16="http://schemas.microsoft.com/office/drawing/2014/main" id="{AD020459-17C9-E886-BB5B-C4017DA0009C}"/>
              </a:ext>
            </a:extLst>
          </p:cNvPr>
          <p:cNvSpPr txBox="1"/>
          <p:nvPr/>
        </p:nvSpPr>
        <p:spPr>
          <a:xfrm>
            <a:off x="9999783" y="2453460"/>
            <a:ext cx="884255" cy="369332"/>
          </a:xfrm>
          <a:prstGeom prst="rect">
            <a:avLst/>
          </a:prstGeom>
          <a:noFill/>
        </p:spPr>
        <p:txBody>
          <a:bodyPr wrap="square" rtlCol="0">
            <a:spAutoFit/>
          </a:bodyPr>
          <a:lstStyle/>
          <a:p>
            <a:r>
              <a:rPr lang="en-US" dirty="0"/>
              <a:t>300.00</a:t>
            </a:r>
          </a:p>
        </p:txBody>
      </p:sp>
      <p:pic>
        <p:nvPicPr>
          <p:cNvPr id="9" name="Graphic 8" descr="Checkmark with solid fill">
            <a:extLst>
              <a:ext uri="{FF2B5EF4-FFF2-40B4-BE49-F238E27FC236}">
                <a16:creationId xmlns:a16="http://schemas.microsoft.com/office/drawing/2014/main" id="{45E4FF1B-FAE2-8914-A098-852F8D6E17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4209" y="2873578"/>
            <a:ext cx="350018" cy="350018"/>
          </a:xfrm>
          <a:prstGeom prst="rect">
            <a:avLst/>
          </a:prstGeom>
        </p:spPr>
      </p:pic>
      <p:pic>
        <p:nvPicPr>
          <p:cNvPr id="10" name="Graphic 9" descr="Checkmark with solid fill">
            <a:extLst>
              <a:ext uri="{FF2B5EF4-FFF2-40B4-BE49-F238E27FC236}">
                <a16:creationId xmlns:a16="http://schemas.microsoft.com/office/drawing/2014/main" id="{6617CC2A-287E-2335-5888-5A346149CC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29009" y="2380665"/>
            <a:ext cx="350018" cy="350018"/>
          </a:xfrm>
          <a:prstGeom prst="rect">
            <a:avLst/>
          </a:prstGeom>
        </p:spPr>
      </p:pic>
      <p:pic>
        <p:nvPicPr>
          <p:cNvPr id="11" name="Graphic 10" descr="Checkmark with solid fill">
            <a:extLst>
              <a:ext uri="{FF2B5EF4-FFF2-40B4-BE49-F238E27FC236}">
                <a16:creationId xmlns:a16="http://schemas.microsoft.com/office/drawing/2014/main" id="{306BF662-F34E-5700-D3FC-9577DE1DA0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5789" y="3020786"/>
            <a:ext cx="188684" cy="188684"/>
          </a:xfrm>
          <a:prstGeom prst="rect">
            <a:avLst/>
          </a:prstGeom>
        </p:spPr>
      </p:pic>
    </p:spTree>
    <p:extLst>
      <p:ext uri="{BB962C8B-B14F-4D97-AF65-F5344CB8AC3E}">
        <p14:creationId xmlns:p14="http://schemas.microsoft.com/office/powerpoint/2010/main" val="860866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43E88-0F86-58D6-4C99-E75BC7D0A350}"/>
            </a:ext>
          </a:extLst>
        </p:cNvPr>
        <p:cNvGrpSpPr/>
        <p:nvPr/>
      </p:nvGrpSpPr>
      <p:grpSpPr>
        <a:xfrm>
          <a:off x="0" y="0"/>
          <a:ext cx="0" cy="0"/>
          <a:chOff x="0" y="0"/>
          <a:chExt cx="0" cy="0"/>
        </a:xfrm>
      </p:grpSpPr>
      <p:sp>
        <p:nvSpPr>
          <p:cNvPr id="7" name="Google Shape;347;p51">
            <a:extLst>
              <a:ext uri="{FF2B5EF4-FFF2-40B4-BE49-F238E27FC236}">
                <a16:creationId xmlns:a16="http://schemas.microsoft.com/office/drawing/2014/main" id="{24AA24DE-4C0D-2278-B9C9-C37EB7D0FEB8}"/>
              </a:ext>
            </a:extLst>
          </p:cNvPr>
          <p:cNvSpPr txBox="1">
            <a:spLocks/>
          </p:cNvSpPr>
          <p:nvPr/>
        </p:nvSpPr>
        <p:spPr>
          <a:xfrm>
            <a:off x="280382" y="1366144"/>
            <a:ext cx="11400103" cy="4617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US" sz="2000" b="1" dirty="0">
                <a:solidFill>
                  <a:srgbClr val="FF0000"/>
                </a:solidFill>
              </a:rPr>
              <a:t>Copy of check is taped to back of card for records when changes are made</a:t>
            </a:r>
          </a:p>
        </p:txBody>
      </p:sp>
      <p:sp>
        <p:nvSpPr>
          <p:cNvPr id="8" name="Subtitle 2">
            <a:extLst>
              <a:ext uri="{FF2B5EF4-FFF2-40B4-BE49-F238E27FC236}">
                <a16:creationId xmlns:a16="http://schemas.microsoft.com/office/drawing/2014/main" id="{94F46D30-1F23-77F3-8C7C-155989CD4113}"/>
              </a:ext>
            </a:extLst>
          </p:cNvPr>
          <p:cNvSpPr>
            <a:spLocks noGrp="1"/>
          </p:cNvSpPr>
          <p:nvPr>
            <p:ph type="subTitle" idx="1"/>
          </p:nvPr>
        </p:nvSpPr>
        <p:spPr>
          <a:xfrm>
            <a:off x="4210070" y="575017"/>
            <a:ext cx="2230175" cy="684578"/>
          </a:xfrm>
          <a:effectLst>
            <a:outerShdw blurRad="50800" dist="38100" dir="2700000" algn="tl" rotWithShape="0">
              <a:prstClr val="black">
                <a:alpha val="40000"/>
              </a:prstClr>
            </a:outerShdw>
          </a:effectLst>
        </p:spPr>
        <p:txBody>
          <a:bodyPr>
            <a:noAutofit/>
          </a:bodyPr>
          <a:lstStyle/>
          <a:p>
            <a:r>
              <a:rPr lang="en" sz="4400" dirty="0">
                <a:solidFill>
                  <a:srgbClr val="FF0000"/>
                </a:solidFill>
              </a:rPr>
              <a:t>DONT’S</a:t>
            </a:r>
            <a:endParaRPr lang="en-US" sz="4400" dirty="0">
              <a:solidFill>
                <a:srgbClr val="FF0000"/>
              </a:solidFill>
            </a:endParaRPr>
          </a:p>
        </p:txBody>
      </p:sp>
      <p:pic>
        <p:nvPicPr>
          <p:cNvPr id="9" name="Picture 8">
            <a:extLst>
              <a:ext uri="{FF2B5EF4-FFF2-40B4-BE49-F238E27FC236}">
                <a16:creationId xmlns:a16="http://schemas.microsoft.com/office/drawing/2014/main" id="{29698812-9C6F-0003-7401-C7B4758166A9}"/>
              </a:ext>
            </a:extLst>
          </p:cNvPr>
          <p:cNvPicPr>
            <a:picLocks noChangeAspect="1"/>
          </p:cNvPicPr>
          <p:nvPr/>
        </p:nvPicPr>
        <p:blipFill>
          <a:blip r:embed="rId2"/>
          <a:stretch>
            <a:fillRect/>
          </a:stretch>
        </p:blipFill>
        <p:spPr>
          <a:xfrm>
            <a:off x="6632859" y="587711"/>
            <a:ext cx="815411" cy="693480"/>
          </a:xfrm>
          <a:prstGeom prst="rect">
            <a:avLst/>
          </a:prstGeom>
          <a:ln>
            <a:noFill/>
          </a:ln>
          <a:effectLst>
            <a:softEdge rad="112500"/>
          </a:effectLst>
        </p:spPr>
      </p:pic>
      <p:pic>
        <p:nvPicPr>
          <p:cNvPr id="2" name="Picture 1">
            <a:extLst>
              <a:ext uri="{FF2B5EF4-FFF2-40B4-BE49-F238E27FC236}">
                <a16:creationId xmlns:a16="http://schemas.microsoft.com/office/drawing/2014/main" id="{E0CBC7F1-F9C1-3A40-B07B-A01D1FD24A98}"/>
              </a:ext>
            </a:extLst>
          </p:cNvPr>
          <p:cNvPicPr>
            <a:picLocks noChangeAspect="1"/>
          </p:cNvPicPr>
          <p:nvPr/>
        </p:nvPicPr>
        <p:blipFill>
          <a:blip r:embed="rId3"/>
          <a:stretch>
            <a:fillRect/>
          </a:stretch>
        </p:blipFill>
        <p:spPr>
          <a:xfrm>
            <a:off x="469453" y="1912797"/>
            <a:ext cx="11021963" cy="474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8E3A3ED-8CB1-E80C-A813-C5E097E5E9AC}"/>
              </a:ext>
            </a:extLst>
          </p:cNvPr>
          <p:cNvSpPr txBox="1"/>
          <p:nvPr/>
        </p:nvSpPr>
        <p:spPr>
          <a:xfrm>
            <a:off x="9974061" y="3429000"/>
            <a:ext cx="884255" cy="369332"/>
          </a:xfrm>
          <a:prstGeom prst="rect">
            <a:avLst/>
          </a:prstGeom>
          <a:noFill/>
        </p:spPr>
        <p:txBody>
          <a:bodyPr wrap="square" rtlCol="0">
            <a:spAutoFit/>
          </a:bodyPr>
          <a:lstStyle/>
          <a:p>
            <a:r>
              <a:rPr lang="en-US" dirty="0"/>
              <a:t> 3215</a:t>
            </a:r>
          </a:p>
        </p:txBody>
      </p:sp>
      <p:sp>
        <p:nvSpPr>
          <p:cNvPr id="4" name="TextBox 3">
            <a:extLst>
              <a:ext uri="{FF2B5EF4-FFF2-40B4-BE49-F238E27FC236}">
                <a16:creationId xmlns:a16="http://schemas.microsoft.com/office/drawing/2014/main" id="{56398DEA-C9BB-24C9-C0B5-B430CCFA4ADA}"/>
              </a:ext>
            </a:extLst>
          </p:cNvPr>
          <p:cNvSpPr txBox="1"/>
          <p:nvPr/>
        </p:nvSpPr>
        <p:spPr>
          <a:xfrm>
            <a:off x="9684403" y="2920164"/>
            <a:ext cx="1036226" cy="369332"/>
          </a:xfrm>
          <a:prstGeom prst="rect">
            <a:avLst/>
          </a:prstGeom>
          <a:noFill/>
        </p:spPr>
        <p:txBody>
          <a:bodyPr wrap="square" rtlCol="0">
            <a:spAutoFit/>
          </a:bodyPr>
          <a:lstStyle/>
          <a:p>
            <a:r>
              <a:rPr lang="en-US" dirty="0"/>
              <a:t>300.00</a:t>
            </a:r>
          </a:p>
        </p:txBody>
      </p:sp>
      <p:pic>
        <p:nvPicPr>
          <p:cNvPr id="5" name="Graphic 4" descr="Checkmark with solid fill">
            <a:extLst>
              <a:ext uri="{FF2B5EF4-FFF2-40B4-BE49-F238E27FC236}">
                <a16:creationId xmlns:a16="http://schemas.microsoft.com/office/drawing/2014/main" id="{01225FF4-D14C-FF24-66D1-EDC758B1D7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4830" y="2992357"/>
            <a:ext cx="275374" cy="275374"/>
          </a:xfrm>
          <a:prstGeom prst="rect">
            <a:avLst/>
          </a:prstGeom>
        </p:spPr>
      </p:pic>
      <p:pic>
        <p:nvPicPr>
          <p:cNvPr id="10" name="Graphic 9" descr="Checkmark with solid fill">
            <a:extLst>
              <a:ext uri="{FF2B5EF4-FFF2-40B4-BE49-F238E27FC236}">
                <a16:creationId xmlns:a16="http://schemas.microsoft.com/office/drawing/2014/main" id="{A708CD12-8402-F45B-8007-28B6C73C51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40961" y="3508907"/>
            <a:ext cx="188684" cy="188684"/>
          </a:xfrm>
          <a:prstGeom prst="rect">
            <a:avLst/>
          </a:prstGeom>
        </p:spPr>
      </p:pic>
      <p:sp>
        <p:nvSpPr>
          <p:cNvPr id="12" name="TextBox 11">
            <a:extLst>
              <a:ext uri="{FF2B5EF4-FFF2-40B4-BE49-F238E27FC236}">
                <a16:creationId xmlns:a16="http://schemas.microsoft.com/office/drawing/2014/main" id="{AA959666-1402-0FA1-1FF1-991A8D186FA4}"/>
              </a:ext>
            </a:extLst>
          </p:cNvPr>
          <p:cNvSpPr txBox="1"/>
          <p:nvPr/>
        </p:nvSpPr>
        <p:spPr>
          <a:xfrm>
            <a:off x="10126529" y="3384842"/>
            <a:ext cx="717502" cy="646331"/>
          </a:xfrm>
          <a:prstGeom prst="rect">
            <a:avLst/>
          </a:prstGeom>
          <a:noFill/>
          <a:ln>
            <a:solidFill>
              <a:srgbClr val="FF0000"/>
            </a:solidFill>
          </a:ln>
        </p:spPr>
        <p:txBody>
          <a:bodyPr wrap="square" rtlCol="0">
            <a:spAutoFit/>
          </a:bodyPr>
          <a:lstStyle/>
          <a:p>
            <a:r>
              <a:rPr lang="en-US" dirty="0">
                <a:solidFill>
                  <a:srgbClr val="FF0000"/>
                </a:solidFill>
              </a:rPr>
              <a:t> 1333</a:t>
            </a:r>
          </a:p>
        </p:txBody>
      </p:sp>
      <p:pic>
        <p:nvPicPr>
          <p:cNvPr id="14" name="Graphic 13" descr="Close with solid fill">
            <a:extLst>
              <a:ext uri="{FF2B5EF4-FFF2-40B4-BE49-F238E27FC236}">
                <a16:creationId xmlns:a16="http://schemas.microsoft.com/office/drawing/2014/main" id="{CEFD47B6-8F45-C2B0-38D0-DFE88E4A9B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7676" y="3402514"/>
            <a:ext cx="355726" cy="355726"/>
          </a:xfrm>
          <a:prstGeom prst="rect">
            <a:avLst/>
          </a:prstGeom>
        </p:spPr>
      </p:pic>
      <p:pic>
        <p:nvPicPr>
          <p:cNvPr id="15" name="Graphic 14" descr="Checkmark with solid fill">
            <a:extLst>
              <a:ext uri="{FF2B5EF4-FFF2-40B4-BE49-F238E27FC236}">
                <a16:creationId xmlns:a16="http://schemas.microsoft.com/office/drawing/2014/main" id="{F61B544E-AD6D-83A8-571F-D35A5588E0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0629" y="3708007"/>
            <a:ext cx="275374" cy="275374"/>
          </a:xfrm>
          <a:prstGeom prst="rect">
            <a:avLst/>
          </a:prstGeom>
        </p:spPr>
      </p:pic>
    </p:spTree>
    <p:extLst>
      <p:ext uri="{BB962C8B-B14F-4D97-AF65-F5344CB8AC3E}">
        <p14:creationId xmlns:p14="http://schemas.microsoft.com/office/powerpoint/2010/main" val="2199490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A7810-16FC-1742-A784-4141CC81CA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E9C059-D5B7-31C9-5ED0-4BCAD5126004}"/>
              </a:ext>
            </a:extLst>
          </p:cNvPr>
          <p:cNvPicPr>
            <a:picLocks noChangeAspect="1"/>
          </p:cNvPicPr>
          <p:nvPr/>
        </p:nvPicPr>
        <p:blipFill>
          <a:blip r:embed="rId2"/>
          <a:stretch>
            <a:fillRect/>
          </a:stretch>
        </p:blipFill>
        <p:spPr>
          <a:xfrm>
            <a:off x="791581" y="1184225"/>
            <a:ext cx="5822183" cy="2408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B42A215-E02F-C679-EAD1-149C64547AE2}"/>
              </a:ext>
            </a:extLst>
          </p:cNvPr>
          <p:cNvPicPr>
            <a:picLocks noChangeAspect="1"/>
          </p:cNvPicPr>
          <p:nvPr/>
        </p:nvPicPr>
        <p:blipFill>
          <a:blip r:embed="rId3"/>
          <a:stretch>
            <a:fillRect/>
          </a:stretch>
        </p:blipFill>
        <p:spPr>
          <a:xfrm>
            <a:off x="4693296" y="3699620"/>
            <a:ext cx="6864863" cy="282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8">
            <a:extLst>
              <a:ext uri="{FF2B5EF4-FFF2-40B4-BE49-F238E27FC236}">
                <a16:creationId xmlns:a16="http://schemas.microsoft.com/office/drawing/2014/main" id="{044F00AA-2A03-D719-C032-A1DE7B0C9979}"/>
              </a:ext>
            </a:extLst>
          </p:cNvPr>
          <p:cNvSpPr txBox="1">
            <a:spLocks/>
          </p:cNvSpPr>
          <p:nvPr/>
        </p:nvSpPr>
        <p:spPr>
          <a:xfrm>
            <a:off x="6613764" y="484632"/>
            <a:ext cx="557823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In-Pew envelopes</a:t>
            </a:r>
            <a:endParaRPr lang="en-US" dirty="0">
              <a:solidFill>
                <a:schemeClr val="bg1"/>
              </a:solidFill>
            </a:endParaRPr>
          </a:p>
        </p:txBody>
      </p:sp>
    </p:spTree>
    <p:extLst>
      <p:ext uri="{BB962C8B-B14F-4D97-AF65-F5344CB8AC3E}">
        <p14:creationId xmlns:p14="http://schemas.microsoft.com/office/powerpoint/2010/main" val="2754623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6B79-6D5C-68CD-69F4-4236595FF5EF}"/>
            </a:ext>
          </a:extLst>
        </p:cNvPr>
        <p:cNvGrpSpPr/>
        <p:nvPr/>
      </p:nvGrpSpPr>
      <p:grpSpPr>
        <a:xfrm>
          <a:off x="0" y="0"/>
          <a:ext cx="0" cy="0"/>
          <a:chOff x="0" y="0"/>
          <a:chExt cx="0" cy="0"/>
        </a:xfrm>
      </p:grpSpPr>
      <p:sp>
        <p:nvSpPr>
          <p:cNvPr id="4" name="Google Shape;278;p43">
            <a:extLst>
              <a:ext uri="{FF2B5EF4-FFF2-40B4-BE49-F238E27FC236}">
                <a16:creationId xmlns:a16="http://schemas.microsoft.com/office/drawing/2014/main" id="{0C45D47D-9F82-15E9-85FE-2709223042D1}"/>
              </a:ext>
            </a:extLst>
          </p:cNvPr>
          <p:cNvSpPr txBox="1">
            <a:spLocks/>
          </p:cNvSpPr>
          <p:nvPr/>
        </p:nvSpPr>
        <p:spPr>
          <a:xfrm>
            <a:off x="733084" y="1473073"/>
            <a:ext cx="10725831" cy="4900295"/>
          </a:xfrm>
          <a:prstGeom prst="rect">
            <a:avLst/>
          </a:prstGeom>
        </p:spPr>
        <p:txBody>
          <a:bodyPr spcFirstLastPara="1" vert="horz" wrap="square" lIns="91425" tIns="91425" rIns="91425" bIns="91425"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34327" algn="l">
              <a:spcBef>
                <a:spcPts val="0"/>
              </a:spcBef>
              <a:buClr>
                <a:srgbClr val="000000"/>
              </a:buClr>
              <a:buSzPct val="100000"/>
              <a:buFont typeface="Arial" panose="020B0604020202020204" pitchFamily="34" charset="0"/>
              <a:buChar char="●"/>
            </a:pPr>
            <a:r>
              <a:rPr lang="en-US" sz="2000" dirty="0">
                <a:solidFill>
                  <a:srgbClr val="000000"/>
                </a:solidFill>
              </a:rPr>
              <a:t>In-pew envelopes are a generic envelope in which parishioners can enclose their cash, check donation, or provide information for credit card or direct debit authorization.</a:t>
            </a:r>
          </a:p>
          <a:p>
            <a:pPr marL="457200" indent="-334327" algn="l">
              <a:spcBef>
                <a:spcPts val="0"/>
              </a:spcBef>
              <a:buClr>
                <a:srgbClr val="000000"/>
              </a:buClr>
              <a:buSzPct val="100000"/>
              <a:buFont typeface="Arial" panose="020B0604020202020204" pitchFamily="34" charset="0"/>
              <a:buChar char="●"/>
            </a:pPr>
            <a:endParaRPr lang="en-US" sz="2000" dirty="0">
              <a:solidFill>
                <a:srgbClr val="000000"/>
              </a:solidFill>
            </a:endParaRPr>
          </a:p>
          <a:p>
            <a:pPr marL="457200" indent="-334327" algn="l">
              <a:spcBef>
                <a:spcPts val="0"/>
              </a:spcBef>
              <a:buClr>
                <a:srgbClr val="000000"/>
              </a:buClr>
              <a:buSzPct val="100000"/>
              <a:buFont typeface="Arial" panose="020B0604020202020204" pitchFamily="34" charset="0"/>
              <a:buChar char="●"/>
            </a:pPr>
            <a:r>
              <a:rPr lang="en-US" sz="2000" dirty="0">
                <a:solidFill>
                  <a:srgbClr val="000000"/>
                </a:solidFill>
              </a:rPr>
              <a:t>There is space to indicate name, address, phone number, email, parish, etc.</a:t>
            </a:r>
          </a:p>
          <a:p>
            <a:pPr marL="457200" indent="-334327" algn="l">
              <a:spcBef>
                <a:spcPts val="0"/>
              </a:spcBef>
              <a:buClr>
                <a:srgbClr val="000000"/>
              </a:buClr>
              <a:buSzPct val="100000"/>
              <a:buFont typeface="Arial" panose="020B0604020202020204" pitchFamily="34" charset="0"/>
              <a:buChar char="●"/>
            </a:pPr>
            <a:endParaRPr lang="en-US" sz="2000" dirty="0">
              <a:solidFill>
                <a:srgbClr val="000000"/>
              </a:solidFill>
            </a:endParaRPr>
          </a:p>
          <a:p>
            <a:pPr marL="457200" indent="-334327" algn="l">
              <a:spcBef>
                <a:spcPts val="0"/>
              </a:spcBef>
              <a:buClr>
                <a:srgbClr val="000000"/>
              </a:buClr>
              <a:buSzPct val="100000"/>
              <a:buFont typeface="Arial" panose="020B0604020202020204" pitchFamily="34" charset="0"/>
              <a:buChar char="●"/>
            </a:pPr>
            <a:r>
              <a:rPr lang="en-US" sz="2000" dirty="0">
                <a:solidFill>
                  <a:srgbClr val="000000"/>
                </a:solidFill>
              </a:rPr>
              <a:t>Parishioners can indicate their gift in varying fields provided on the envelope.</a:t>
            </a:r>
          </a:p>
          <a:p>
            <a:pPr marL="457200" indent="-334327" algn="l">
              <a:spcBef>
                <a:spcPts val="0"/>
              </a:spcBef>
              <a:buClr>
                <a:srgbClr val="000000"/>
              </a:buClr>
              <a:buSzPct val="100000"/>
              <a:buFont typeface="Arial" panose="020B0604020202020204" pitchFamily="34" charset="0"/>
              <a:buChar char="●"/>
            </a:pPr>
            <a:endParaRPr lang="en-US" sz="2000" dirty="0">
              <a:solidFill>
                <a:srgbClr val="000000"/>
              </a:solidFill>
            </a:endParaRPr>
          </a:p>
          <a:p>
            <a:pPr marL="457200" indent="-334327" algn="l">
              <a:spcBef>
                <a:spcPts val="0"/>
              </a:spcBef>
              <a:buClr>
                <a:srgbClr val="000000"/>
              </a:buClr>
              <a:buSzPct val="100000"/>
              <a:buFont typeface="Arial" panose="020B0604020202020204" pitchFamily="34" charset="0"/>
              <a:buChar char="●"/>
            </a:pPr>
            <a:r>
              <a:rPr lang="en-US" sz="2000" dirty="0">
                <a:solidFill>
                  <a:srgbClr val="000000"/>
                </a:solidFill>
              </a:rPr>
              <a:t>The envelope has a bottom and a top once opened:</a:t>
            </a:r>
          </a:p>
          <a:p>
            <a:pPr marL="914400" lvl="1" indent="-310832" algn="l">
              <a:spcBef>
                <a:spcPts val="0"/>
              </a:spcBef>
              <a:buClr>
                <a:srgbClr val="000000"/>
              </a:buClr>
              <a:buSzPct val="100000"/>
              <a:buFont typeface="Arial" panose="020B0604020202020204" pitchFamily="34" charset="0"/>
              <a:buChar char="○"/>
            </a:pPr>
            <a:endParaRPr lang="en-US" b="1" dirty="0">
              <a:solidFill>
                <a:srgbClr val="000000"/>
              </a:solidFill>
            </a:endParaRPr>
          </a:p>
          <a:p>
            <a:pPr marL="914400" lvl="1" indent="-310832" algn="l">
              <a:spcBef>
                <a:spcPts val="0"/>
              </a:spcBef>
              <a:buClr>
                <a:srgbClr val="000000"/>
              </a:buClr>
              <a:buSzPct val="100000"/>
              <a:buFont typeface="Arial" panose="020B0604020202020204" pitchFamily="34" charset="0"/>
              <a:buChar char="○"/>
            </a:pPr>
            <a:r>
              <a:rPr lang="en-US" b="1" dirty="0">
                <a:solidFill>
                  <a:srgbClr val="000000"/>
                </a:solidFill>
              </a:rPr>
              <a:t>Bottom</a:t>
            </a:r>
            <a:r>
              <a:rPr lang="en-US" dirty="0">
                <a:solidFill>
                  <a:srgbClr val="000000"/>
                </a:solidFill>
              </a:rPr>
              <a:t>: Cash, Check, QR Code for Online Giving</a:t>
            </a:r>
          </a:p>
          <a:p>
            <a:pPr marL="1371600" lvl="2" indent="-310832" algn="l">
              <a:spcBef>
                <a:spcPts val="0"/>
              </a:spcBef>
              <a:buClr>
                <a:srgbClr val="000000"/>
              </a:buClr>
              <a:buSzPct val="100000"/>
              <a:buFont typeface="Arial" panose="020B0604020202020204" pitchFamily="34" charset="0"/>
              <a:buChar char="■"/>
            </a:pPr>
            <a:r>
              <a:rPr lang="en-US" sz="2000" dirty="0">
                <a:solidFill>
                  <a:srgbClr val="000000"/>
                </a:solidFill>
              </a:rPr>
              <a:t>also includes generic recommendations for giving </a:t>
            </a:r>
          </a:p>
          <a:p>
            <a:pPr marL="1060768" lvl="2" algn="l">
              <a:spcBef>
                <a:spcPts val="0"/>
              </a:spcBef>
              <a:buClr>
                <a:srgbClr val="000000"/>
              </a:buClr>
              <a:buSzPct val="100000"/>
            </a:pPr>
            <a:endParaRPr lang="en-US" sz="2000" dirty="0">
              <a:solidFill>
                <a:srgbClr val="000000"/>
              </a:solidFill>
            </a:endParaRPr>
          </a:p>
          <a:p>
            <a:pPr marL="914400" lvl="1" indent="-310832" algn="l">
              <a:spcBef>
                <a:spcPts val="0"/>
              </a:spcBef>
              <a:buClr>
                <a:srgbClr val="000000"/>
              </a:buClr>
              <a:buSzPct val="100000"/>
              <a:buFont typeface="Arial" panose="020B0604020202020204" pitchFamily="34" charset="0"/>
              <a:buChar char="○"/>
            </a:pPr>
            <a:r>
              <a:rPr lang="en-US" b="1" dirty="0">
                <a:solidFill>
                  <a:srgbClr val="000000"/>
                </a:solidFill>
              </a:rPr>
              <a:t>Top</a:t>
            </a:r>
            <a:r>
              <a:rPr lang="en-US" dirty="0">
                <a:solidFill>
                  <a:srgbClr val="000000"/>
                </a:solidFill>
              </a:rPr>
              <a:t>: Credit Card and Direct Debit / Bank Authorization</a:t>
            </a:r>
          </a:p>
          <a:p>
            <a:pPr marL="457200" indent="-334327" algn="l">
              <a:spcBef>
                <a:spcPts val="0"/>
              </a:spcBef>
              <a:buClr>
                <a:srgbClr val="000000"/>
              </a:buClr>
              <a:buSzPct val="100000"/>
              <a:buFont typeface="Arial" panose="020B0604020202020204" pitchFamily="34" charset="0"/>
              <a:buChar char="●"/>
            </a:pPr>
            <a:endParaRPr lang="en-US" sz="2000" dirty="0">
              <a:solidFill>
                <a:srgbClr val="000000"/>
              </a:solidFill>
            </a:endParaRPr>
          </a:p>
          <a:p>
            <a:pPr marL="457200" indent="-334327" algn="l">
              <a:spcBef>
                <a:spcPts val="0"/>
              </a:spcBef>
              <a:buClr>
                <a:srgbClr val="000000"/>
              </a:buClr>
              <a:buSzPct val="100000"/>
              <a:buFont typeface="Arial" panose="020B0604020202020204" pitchFamily="34" charset="0"/>
              <a:buChar char="●"/>
            </a:pPr>
            <a:r>
              <a:rPr lang="en-US" sz="2000" dirty="0">
                <a:solidFill>
                  <a:srgbClr val="000000"/>
                </a:solidFill>
              </a:rPr>
              <a:t>A space for corrections is provided as well as additional information, such as email, phone number, and birthday.</a:t>
            </a:r>
          </a:p>
          <a:p>
            <a:pPr algn="l">
              <a:spcBef>
                <a:spcPts val="1200"/>
              </a:spcBef>
              <a:spcAft>
                <a:spcPts val="1200"/>
              </a:spcAft>
            </a:pPr>
            <a:endParaRPr lang="en-US" sz="2000" dirty="0"/>
          </a:p>
        </p:txBody>
      </p:sp>
      <p:sp>
        <p:nvSpPr>
          <p:cNvPr id="8" name="Title 18">
            <a:extLst>
              <a:ext uri="{FF2B5EF4-FFF2-40B4-BE49-F238E27FC236}">
                <a16:creationId xmlns:a16="http://schemas.microsoft.com/office/drawing/2014/main" id="{267F1EED-9DD9-7060-3E5B-E383FFBFF6C4}"/>
              </a:ext>
            </a:extLst>
          </p:cNvPr>
          <p:cNvSpPr txBox="1">
            <a:spLocks/>
          </p:cNvSpPr>
          <p:nvPr/>
        </p:nvSpPr>
        <p:spPr>
          <a:xfrm>
            <a:off x="6613764" y="484632"/>
            <a:ext cx="557823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In-Pew envelopes</a:t>
            </a:r>
            <a:endParaRPr lang="en-US" dirty="0">
              <a:solidFill>
                <a:schemeClr val="bg1"/>
              </a:solidFill>
            </a:endParaRPr>
          </a:p>
        </p:txBody>
      </p:sp>
    </p:spTree>
    <p:extLst>
      <p:ext uri="{BB962C8B-B14F-4D97-AF65-F5344CB8AC3E}">
        <p14:creationId xmlns:p14="http://schemas.microsoft.com/office/powerpoint/2010/main" val="1225300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43A9-9E46-B114-709E-207C6B0B0B9E}"/>
            </a:ext>
          </a:extLst>
        </p:cNvPr>
        <p:cNvGrpSpPr/>
        <p:nvPr/>
      </p:nvGrpSpPr>
      <p:grpSpPr>
        <a:xfrm>
          <a:off x="0" y="0"/>
          <a:ext cx="0" cy="0"/>
          <a:chOff x="0" y="0"/>
          <a:chExt cx="0" cy="0"/>
        </a:xfrm>
      </p:grpSpPr>
      <p:sp>
        <p:nvSpPr>
          <p:cNvPr id="8" name="Title 18">
            <a:extLst>
              <a:ext uri="{FF2B5EF4-FFF2-40B4-BE49-F238E27FC236}">
                <a16:creationId xmlns:a16="http://schemas.microsoft.com/office/drawing/2014/main" id="{F23EFB6C-6BF3-A690-83F6-C28FC17D5EA8}"/>
              </a:ext>
            </a:extLst>
          </p:cNvPr>
          <p:cNvSpPr txBox="1">
            <a:spLocks/>
          </p:cNvSpPr>
          <p:nvPr/>
        </p:nvSpPr>
        <p:spPr>
          <a:xfrm>
            <a:off x="6613764" y="484632"/>
            <a:ext cx="557823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In-Pew envelopes (top)</a:t>
            </a:r>
            <a:endParaRPr lang="en-US" dirty="0">
              <a:solidFill>
                <a:schemeClr val="bg1"/>
              </a:solidFill>
            </a:endParaRPr>
          </a:p>
        </p:txBody>
      </p:sp>
      <p:pic>
        <p:nvPicPr>
          <p:cNvPr id="3" name="Picture 2">
            <a:extLst>
              <a:ext uri="{FF2B5EF4-FFF2-40B4-BE49-F238E27FC236}">
                <a16:creationId xmlns:a16="http://schemas.microsoft.com/office/drawing/2014/main" id="{7DD7C3A8-E45A-3630-328A-D454F8F4B3B9}"/>
              </a:ext>
            </a:extLst>
          </p:cNvPr>
          <p:cNvPicPr>
            <a:picLocks noChangeAspect="1"/>
          </p:cNvPicPr>
          <p:nvPr/>
        </p:nvPicPr>
        <p:blipFill>
          <a:blip r:embed="rId2"/>
          <a:stretch>
            <a:fillRect/>
          </a:stretch>
        </p:blipFill>
        <p:spPr>
          <a:xfrm>
            <a:off x="621171" y="1651906"/>
            <a:ext cx="10477439" cy="4226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1362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34BF-4BB0-7A6F-85D1-0505D6146D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606FFB8-577C-D076-415F-A5C7D9AB8ACF}"/>
              </a:ext>
            </a:extLst>
          </p:cNvPr>
          <p:cNvPicPr>
            <a:picLocks noChangeAspect="1"/>
          </p:cNvPicPr>
          <p:nvPr/>
        </p:nvPicPr>
        <p:blipFill>
          <a:blip r:embed="rId2"/>
          <a:stretch>
            <a:fillRect/>
          </a:stretch>
        </p:blipFill>
        <p:spPr>
          <a:xfrm>
            <a:off x="795695" y="1628889"/>
            <a:ext cx="10213492" cy="4221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8">
            <a:extLst>
              <a:ext uri="{FF2B5EF4-FFF2-40B4-BE49-F238E27FC236}">
                <a16:creationId xmlns:a16="http://schemas.microsoft.com/office/drawing/2014/main" id="{E67E1CAF-303B-25DE-E7C1-829D799302DE}"/>
              </a:ext>
            </a:extLst>
          </p:cNvPr>
          <p:cNvSpPr txBox="1">
            <a:spLocks/>
          </p:cNvSpPr>
          <p:nvPr/>
        </p:nvSpPr>
        <p:spPr>
          <a:xfrm>
            <a:off x="5597764" y="484632"/>
            <a:ext cx="659423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In-Pew envelopes (bottom)</a:t>
            </a:r>
            <a:endParaRPr lang="en-US" dirty="0">
              <a:solidFill>
                <a:schemeClr val="bg1"/>
              </a:solidFill>
            </a:endParaRPr>
          </a:p>
        </p:txBody>
      </p:sp>
    </p:spTree>
    <p:extLst>
      <p:ext uri="{BB962C8B-B14F-4D97-AF65-F5344CB8AC3E}">
        <p14:creationId xmlns:p14="http://schemas.microsoft.com/office/powerpoint/2010/main" val="3458618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6499D-3922-6BEC-6E52-F0CAC62444D2}"/>
            </a:ext>
          </a:extLst>
        </p:cNvPr>
        <p:cNvGrpSpPr/>
        <p:nvPr/>
      </p:nvGrpSpPr>
      <p:grpSpPr>
        <a:xfrm>
          <a:off x="0" y="0"/>
          <a:ext cx="0" cy="0"/>
          <a:chOff x="0" y="0"/>
          <a:chExt cx="0" cy="0"/>
        </a:xfrm>
      </p:grpSpPr>
      <p:sp>
        <p:nvSpPr>
          <p:cNvPr id="6" name="Google Shape;306;p47">
            <a:extLst>
              <a:ext uri="{FF2B5EF4-FFF2-40B4-BE49-F238E27FC236}">
                <a16:creationId xmlns:a16="http://schemas.microsoft.com/office/drawing/2014/main" id="{E8550367-3C7D-8B73-39E7-7839AB4C6BDB}"/>
              </a:ext>
            </a:extLst>
          </p:cNvPr>
          <p:cNvSpPr txBox="1">
            <a:spLocks/>
          </p:cNvSpPr>
          <p:nvPr/>
        </p:nvSpPr>
        <p:spPr>
          <a:xfrm>
            <a:off x="1120767" y="2541688"/>
            <a:ext cx="8522587" cy="3331223"/>
          </a:xfrm>
          <a:prstGeom prst="rect">
            <a:avLst/>
          </a:prstGeom>
        </p:spPr>
        <p:txBody>
          <a:bodyPr spcFirstLastPara="1" vert="horz" wrap="square" lIns="91425" tIns="91425" rIns="91425" bIns="91425"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42900" algn="l">
              <a:spcBef>
                <a:spcPts val="0"/>
              </a:spcBef>
              <a:buClr>
                <a:srgbClr val="000000"/>
              </a:buClr>
              <a:buSzPts val="1800"/>
              <a:buFont typeface="Arial" panose="020B0604020202020204" pitchFamily="34" charset="0"/>
              <a:buChar char="●"/>
            </a:pPr>
            <a:r>
              <a:rPr lang="en-US" dirty="0">
                <a:solidFill>
                  <a:srgbClr val="000000"/>
                </a:solidFill>
              </a:rPr>
              <a:t>In-pew envelopes become tricky with illegible handwriting, which is why it is important for the information to be transferred to the transmittal sheet so that donations can be processed efficiently.</a:t>
            </a:r>
          </a:p>
          <a:p>
            <a:pPr marL="457200" indent="-342900" algn="l">
              <a:spcBef>
                <a:spcPts val="0"/>
              </a:spcBef>
              <a:buClr>
                <a:srgbClr val="000000"/>
              </a:buClr>
              <a:buSzPts val="1800"/>
              <a:buFont typeface="Arial" panose="020B0604020202020204" pitchFamily="34" charset="0"/>
              <a:buChar char="●"/>
            </a:pPr>
            <a:endParaRPr lang="en-US" dirty="0">
              <a:solidFill>
                <a:srgbClr val="000000"/>
              </a:solidFill>
            </a:endParaRPr>
          </a:p>
          <a:p>
            <a:pPr marL="457200" indent="-342900" algn="l">
              <a:spcBef>
                <a:spcPts val="0"/>
              </a:spcBef>
              <a:buClr>
                <a:srgbClr val="000000"/>
              </a:buClr>
              <a:buSzPts val="1800"/>
              <a:buFont typeface="Arial" panose="020B0604020202020204" pitchFamily="34" charset="0"/>
              <a:buChar char="●"/>
            </a:pPr>
            <a:r>
              <a:rPr lang="en-US" dirty="0">
                <a:solidFill>
                  <a:srgbClr val="000000"/>
                </a:solidFill>
              </a:rPr>
              <a:t>Please ensure all in-pew envelopes with credit card information and direct debit / bank authorization are included in the transmittal as well as recorded on the transmittal sheet.</a:t>
            </a:r>
          </a:p>
        </p:txBody>
      </p:sp>
      <p:sp>
        <p:nvSpPr>
          <p:cNvPr id="3" name="Title 18">
            <a:extLst>
              <a:ext uri="{FF2B5EF4-FFF2-40B4-BE49-F238E27FC236}">
                <a16:creationId xmlns:a16="http://schemas.microsoft.com/office/drawing/2014/main" id="{BF52C54F-87B2-42A3-784E-B46B4C81F853}"/>
              </a:ext>
            </a:extLst>
          </p:cNvPr>
          <p:cNvSpPr txBox="1">
            <a:spLocks/>
          </p:cNvSpPr>
          <p:nvPr/>
        </p:nvSpPr>
        <p:spPr>
          <a:xfrm>
            <a:off x="4945223" y="484632"/>
            <a:ext cx="724677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Marking the In-pews</a:t>
            </a:r>
          </a:p>
        </p:txBody>
      </p:sp>
      <p:sp>
        <p:nvSpPr>
          <p:cNvPr id="2" name="Subtitle 2">
            <a:extLst>
              <a:ext uri="{FF2B5EF4-FFF2-40B4-BE49-F238E27FC236}">
                <a16:creationId xmlns:a16="http://schemas.microsoft.com/office/drawing/2014/main" id="{5D5A3E40-0A42-23E1-3C48-2096F8DA3361}"/>
              </a:ext>
            </a:extLst>
          </p:cNvPr>
          <p:cNvSpPr>
            <a:spLocks noGrp="1"/>
          </p:cNvSpPr>
          <p:nvPr>
            <p:ph type="subTitle" idx="1"/>
          </p:nvPr>
        </p:nvSpPr>
        <p:spPr>
          <a:xfrm>
            <a:off x="-230980" y="1571378"/>
            <a:ext cx="7057400" cy="1079323"/>
          </a:xfrm>
          <a:effectLst>
            <a:outerShdw blurRad="50800" dist="38100" dir="2700000" algn="tl" rotWithShape="0">
              <a:prstClr val="black">
                <a:alpha val="40000"/>
              </a:prstClr>
            </a:outerShdw>
          </a:effectLst>
        </p:spPr>
        <p:txBody>
          <a:bodyPr>
            <a:normAutofit/>
          </a:bodyPr>
          <a:lstStyle/>
          <a:p>
            <a:r>
              <a:rPr lang="en" sz="4400" b="1" dirty="0">
                <a:solidFill>
                  <a:srgbClr val="00B050"/>
                </a:solidFill>
              </a:rPr>
              <a:t>DO’S </a:t>
            </a:r>
            <a:r>
              <a:rPr lang="en" sz="4400" dirty="0">
                <a:solidFill>
                  <a:srgbClr val="7F7F7F"/>
                </a:solidFill>
              </a:rPr>
              <a:t>AND</a:t>
            </a:r>
            <a:r>
              <a:rPr lang="en" sz="4400" dirty="0">
                <a:solidFill>
                  <a:srgbClr val="FFFFFF"/>
                </a:solidFill>
              </a:rPr>
              <a:t> </a:t>
            </a:r>
            <a:r>
              <a:rPr lang="en" sz="4400" b="1" dirty="0">
                <a:solidFill>
                  <a:srgbClr val="FF0000"/>
                </a:solidFill>
              </a:rPr>
              <a:t>DONT’S</a:t>
            </a:r>
            <a:endParaRPr lang="en-US" sz="4400" b="1" dirty="0">
              <a:solidFill>
                <a:srgbClr val="FF0000"/>
              </a:solidFill>
            </a:endParaRPr>
          </a:p>
        </p:txBody>
      </p:sp>
      <p:pic>
        <p:nvPicPr>
          <p:cNvPr id="4" name="Picture 3">
            <a:extLst>
              <a:ext uri="{FF2B5EF4-FFF2-40B4-BE49-F238E27FC236}">
                <a16:creationId xmlns:a16="http://schemas.microsoft.com/office/drawing/2014/main" id="{7786EF0C-E556-B40D-2D05-6021974B097F}"/>
              </a:ext>
            </a:extLst>
          </p:cNvPr>
          <p:cNvPicPr>
            <a:picLocks noChangeAspect="1"/>
          </p:cNvPicPr>
          <p:nvPr/>
        </p:nvPicPr>
        <p:blipFill>
          <a:blip r:embed="rId2"/>
          <a:stretch>
            <a:fillRect/>
          </a:stretch>
        </p:blipFill>
        <p:spPr>
          <a:xfrm>
            <a:off x="1211201" y="1588300"/>
            <a:ext cx="838273" cy="723963"/>
          </a:xfrm>
          <a:prstGeom prst="rect">
            <a:avLst/>
          </a:prstGeom>
          <a:ln>
            <a:noFill/>
          </a:ln>
          <a:effectLst>
            <a:softEdge rad="112500"/>
          </a:effectLst>
        </p:spPr>
      </p:pic>
      <p:pic>
        <p:nvPicPr>
          <p:cNvPr id="5" name="Picture 4">
            <a:extLst>
              <a:ext uri="{FF2B5EF4-FFF2-40B4-BE49-F238E27FC236}">
                <a16:creationId xmlns:a16="http://schemas.microsoft.com/office/drawing/2014/main" id="{5C9243E4-C985-D83F-924B-582474709041}"/>
              </a:ext>
            </a:extLst>
          </p:cNvPr>
          <p:cNvPicPr>
            <a:picLocks noChangeAspect="1"/>
          </p:cNvPicPr>
          <p:nvPr/>
        </p:nvPicPr>
        <p:blipFill>
          <a:blip r:embed="rId3"/>
          <a:stretch>
            <a:fillRect/>
          </a:stretch>
        </p:blipFill>
        <p:spPr>
          <a:xfrm>
            <a:off x="6855877" y="1586619"/>
            <a:ext cx="815411" cy="693480"/>
          </a:xfrm>
          <a:prstGeom prst="rect">
            <a:avLst/>
          </a:prstGeom>
          <a:ln>
            <a:noFill/>
          </a:ln>
          <a:effectLst>
            <a:softEdge rad="112500"/>
          </a:effectLst>
        </p:spPr>
      </p:pic>
    </p:spTree>
    <p:extLst>
      <p:ext uri="{BB962C8B-B14F-4D97-AF65-F5344CB8AC3E}">
        <p14:creationId xmlns:p14="http://schemas.microsoft.com/office/powerpoint/2010/main" val="3606800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AD7FC-A110-3EC7-55F1-41247C14DE71}"/>
            </a:ext>
          </a:extLst>
        </p:cNvPr>
        <p:cNvGrpSpPr/>
        <p:nvPr/>
      </p:nvGrpSpPr>
      <p:grpSpPr>
        <a:xfrm>
          <a:off x="0" y="0"/>
          <a:ext cx="0" cy="0"/>
          <a:chOff x="0" y="0"/>
          <a:chExt cx="0" cy="0"/>
        </a:xfrm>
      </p:grpSpPr>
      <p:sp>
        <p:nvSpPr>
          <p:cNvPr id="2" name="Google Shape;347;p51">
            <a:extLst>
              <a:ext uri="{FF2B5EF4-FFF2-40B4-BE49-F238E27FC236}">
                <a16:creationId xmlns:a16="http://schemas.microsoft.com/office/drawing/2014/main" id="{1082CA92-5A9D-BBFF-223A-80228EF02C4A}"/>
              </a:ext>
            </a:extLst>
          </p:cNvPr>
          <p:cNvSpPr txBox="1">
            <a:spLocks/>
          </p:cNvSpPr>
          <p:nvPr/>
        </p:nvSpPr>
        <p:spPr>
          <a:xfrm>
            <a:off x="-389708" y="921016"/>
            <a:ext cx="11400103" cy="65563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US" sz="4400" b="1" dirty="0">
                <a:solidFill>
                  <a:srgbClr val="00B050"/>
                </a:solidFill>
              </a:rPr>
              <a:t>DO’S</a:t>
            </a:r>
          </a:p>
        </p:txBody>
      </p:sp>
      <p:pic>
        <p:nvPicPr>
          <p:cNvPr id="3" name="Picture 2">
            <a:extLst>
              <a:ext uri="{FF2B5EF4-FFF2-40B4-BE49-F238E27FC236}">
                <a16:creationId xmlns:a16="http://schemas.microsoft.com/office/drawing/2014/main" id="{8F77FE02-6E53-F0D2-7C2E-7B8CB3AA934C}"/>
              </a:ext>
            </a:extLst>
          </p:cNvPr>
          <p:cNvPicPr>
            <a:picLocks noChangeAspect="1"/>
          </p:cNvPicPr>
          <p:nvPr/>
        </p:nvPicPr>
        <p:blipFill>
          <a:blip r:embed="rId2"/>
          <a:stretch>
            <a:fillRect/>
          </a:stretch>
        </p:blipFill>
        <p:spPr>
          <a:xfrm>
            <a:off x="6095999" y="872803"/>
            <a:ext cx="838273" cy="723963"/>
          </a:xfrm>
          <a:prstGeom prst="rect">
            <a:avLst/>
          </a:prstGeom>
          <a:ln>
            <a:noFill/>
          </a:ln>
          <a:effectLst>
            <a:softEdge rad="112500"/>
          </a:effectLst>
        </p:spPr>
      </p:pic>
      <p:pic>
        <p:nvPicPr>
          <p:cNvPr id="5" name="Picture 4">
            <a:extLst>
              <a:ext uri="{FF2B5EF4-FFF2-40B4-BE49-F238E27FC236}">
                <a16:creationId xmlns:a16="http://schemas.microsoft.com/office/drawing/2014/main" id="{6D9D8369-60AB-DCB0-0FBD-FC598A8C0839}"/>
              </a:ext>
            </a:extLst>
          </p:cNvPr>
          <p:cNvPicPr>
            <a:picLocks noChangeAspect="1"/>
          </p:cNvPicPr>
          <p:nvPr/>
        </p:nvPicPr>
        <p:blipFill>
          <a:blip r:embed="rId3"/>
          <a:stretch>
            <a:fillRect/>
          </a:stretch>
        </p:blipFill>
        <p:spPr>
          <a:xfrm>
            <a:off x="1340224" y="1957994"/>
            <a:ext cx="9511551" cy="3836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DCAB6360-473A-C88D-1AB6-D3A0E5748DEF}"/>
              </a:ext>
            </a:extLst>
          </p:cNvPr>
          <p:cNvSpPr txBox="1"/>
          <p:nvPr/>
        </p:nvSpPr>
        <p:spPr>
          <a:xfrm>
            <a:off x="9581766" y="3907987"/>
            <a:ext cx="1036226" cy="369332"/>
          </a:xfrm>
          <a:prstGeom prst="rect">
            <a:avLst/>
          </a:prstGeom>
          <a:noFill/>
        </p:spPr>
        <p:txBody>
          <a:bodyPr wrap="square" rtlCol="0">
            <a:spAutoFit/>
          </a:bodyPr>
          <a:lstStyle/>
          <a:p>
            <a:r>
              <a:rPr lang="en-US" dirty="0"/>
              <a:t>300.00</a:t>
            </a:r>
          </a:p>
        </p:txBody>
      </p:sp>
      <p:pic>
        <p:nvPicPr>
          <p:cNvPr id="8" name="Graphic 7" descr="Checkmark with solid fill">
            <a:extLst>
              <a:ext uri="{FF2B5EF4-FFF2-40B4-BE49-F238E27FC236}">
                <a16:creationId xmlns:a16="http://schemas.microsoft.com/office/drawing/2014/main" id="{4A514F7D-A995-617D-B9A0-D6244A60BB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2288" y="3876375"/>
            <a:ext cx="275374" cy="275374"/>
          </a:xfrm>
          <a:prstGeom prst="rect">
            <a:avLst/>
          </a:prstGeom>
        </p:spPr>
      </p:pic>
      <p:pic>
        <p:nvPicPr>
          <p:cNvPr id="9" name="Graphic 8" descr="Checkmark with solid fill">
            <a:extLst>
              <a:ext uri="{FF2B5EF4-FFF2-40B4-BE49-F238E27FC236}">
                <a16:creationId xmlns:a16="http://schemas.microsoft.com/office/drawing/2014/main" id="{12371500-5ACB-11E3-8DF4-DDDD033E34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7588" y="4763243"/>
            <a:ext cx="275374" cy="275374"/>
          </a:xfrm>
          <a:prstGeom prst="rect">
            <a:avLst/>
          </a:prstGeom>
        </p:spPr>
      </p:pic>
      <p:pic>
        <p:nvPicPr>
          <p:cNvPr id="10" name="Graphic 9" descr="Checkmark with solid fill">
            <a:extLst>
              <a:ext uri="{FF2B5EF4-FFF2-40B4-BE49-F238E27FC236}">
                <a16:creationId xmlns:a16="http://schemas.microsoft.com/office/drawing/2014/main" id="{9ECDB6C3-CAFC-044C-CD4C-70B4FC78D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1700" y="4884627"/>
            <a:ext cx="153990" cy="153990"/>
          </a:xfrm>
          <a:prstGeom prst="rect">
            <a:avLst/>
          </a:prstGeom>
        </p:spPr>
      </p:pic>
      <p:sp>
        <p:nvSpPr>
          <p:cNvPr id="11" name="TextBox 10">
            <a:extLst>
              <a:ext uri="{FF2B5EF4-FFF2-40B4-BE49-F238E27FC236}">
                <a16:creationId xmlns:a16="http://schemas.microsoft.com/office/drawing/2014/main" id="{97622C29-46B7-E57B-B291-7BE539A2EBBC}"/>
              </a:ext>
            </a:extLst>
          </p:cNvPr>
          <p:cNvSpPr txBox="1"/>
          <p:nvPr/>
        </p:nvSpPr>
        <p:spPr>
          <a:xfrm>
            <a:off x="9110986" y="4716264"/>
            <a:ext cx="884255" cy="369332"/>
          </a:xfrm>
          <a:prstGeom prst="rect">
            <a:avLst/>
          </a:prstGeom>
          <a:noFill/>
        </p:spPr>
        <p:txBody>
          <a:bodyPr wrap="square" rtlCol="0">
            <a:spAutoFit/>
          </a:bodyPr>
          <a:lstStyle/>
          <a:p>
            <a:r>
              <a:rPr lang="en-US" dirty="0"/>
              <a:t>1333</a:t>
            </a:r>
          </a:p>
        </p:txBody>
      </p:sp>
    </p:spTree>
    <p:extLst>
      <p:ext uri="{BB962C8B-B14F-4D97-AF65-F5344CB8AC3E}">
        <p14:creationId xmlns:p14="http://schemas.microsoft.com/office/powerpoint/2010/main" val="74244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79E36-BAD4-1A89-A1F7-0707A87BF9F1}"/>
            </a:ext>
          </a:extLst>
        </p:cNvPr>
        <p:cNvGrpSpPr/>
        <p:nvPr/>
      </p:nvGrpSpPr>
      <p:grpSpPr>
        <a:xfrm>
          <a:off x="0" y="0"/>
          <a:ext cx="0" cy="0"/>
          <a:chOff x="0" y="0"/>
          <a:chExt cx="0" cy="0"/>
        </a:xfrm>
      </p:grpSpPr>
      <p:sp>
        <p:nvSpPr>
          <p:cNvPr id="11" name="Google Shape;357;p52">
            <a:extLst>
              <a:ext uri="{FF2B5EF4-FFF2-40B4-BE49-F238E27FC236}">
                <a16:creationId xmlns:a16="http://schemas.microsoft.com/office/drawing/2014/main" id="{D6E5B66C-8DE1-8364-EE22-CE2F05845B28}"/>
              </a:ext>
            </a:extLst>
          </p:cNvPr>
          <p:cNvSpPr txBox="1"/>
          <p:nvPr/>
        </p:nvSpPr>
        <p:spPr>
          <a:xfrm>
            <a:off x="5906632" y="1887091"/>
            <a:ext cx="669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dirty="0">
                <a:solidFill>
                  <a:srgbClr val="FF0000"/>
                </a:solidFill>
                <a:latin typeface="Lato"/>
                <a:ea typeface="Lato"/>
                <a:cs typeface="Lato"/>
                <a:sym typeface="Lato"/>
              </a:rPr>
              <a:t>X</a:t>
            </a:r>
            <a:endParaRPr sz="1800" b="1" dirty="0">
              <a:solidFill>
                <a:srgbClr val="FF0000"/>
              </a:solidFill>
              <a:latin typeface="Lato"/>
              <a:ea typeface="Lato"/>
              <a:cs typeface="Lato"/>
              <a:sym typeface="Lato"/>
            </a:endParaRPr>
          </a:p>
        </p:txBody>
      </p:sp>
      <p:sp>
        <p:nvSpPr>
          <p:cNvPr id="13" name="Subtitle 2">
            <a:extLst>
              <a:ext uri="{FF2B5EF4-FFF2-40B4-BE49-F238E27FC236}">
                <a16:creationId xmlns:a16="http://schemas.microsoft.com/office/drawing/2014/main" id="{F85040F1-E585-4813-F508-BF0DAA8F603C}"/>
              </a:ext>
            </a:extLst>
          </p:cNvPr>
          <p:cNvSpPr txBox="1">
            <a:spLocks/>
          </p:cNvSpPr>
          <p:nvPr/>
        </p:nvSpPr>
        <p:spPr>
          <a:xfrm>
            <a:off x="4026320" y="903589"/>
            <a:ext cx="2241756" cy="684578"/>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 sz="4400" dirty="0">
                <a:solidFill>
                  <a:srgbClr val="FF0000"/>
                </a:solidFill>
              </a:rPr>
              <a:t>DONT’S</a:t>
            </a:r>
            <a:endParaRPr lang="en-US" sz="4400" dirty="0">
              <a:solidFill>
                <a:srgbClr val="FF0000"/>
              </a:solidFill>
            </a:endParaRPr>
          </a:p>
        </p:txBody>
      </p:sp>
      <p:pic>
        <p:nvPicPr>
          <p:cNvPr id="15" name="Picture 14" descr="A red circle with a white thumb down symbol&#10;&#10;AI-generated content may be incorrect.">
            <a:extLst>
              <a:ext uri="{FF2B5EF4-FFF2-40B4-BE49-F238E27FC236}">
                <a16:creationId xmlns:a16="http://schemas.microsoft.com/office/drawing/2014/main" id="{FDD24C2D-1F49-A24D-BF37-0250E86C1471}"/>
              </a:ext>
            </a:extLst>
          </p:cNvPr>
          <p:cNvPicPr>
            <a:picLocks noChangeAspect="1"/>
          </p:cNvPicPr>
          <p:nvPr/>
        </p:nvPicPr>
        <p:blipFill>
          <a:blip r:embed="rId2"/>
          <a:stretch>
            <a:fillRect/>
          </a:stretch>
        </p:blipFill>
        <p:spPr>
          <a:xfrm>
            <a:off x="6426696" y="894687"/>
            <a:ext cx="815411" cy="693480"/>
          </a:xfrm>
          <a:prstGeom prst="rect">
            <a:avLst/>
          </a:prstGeom>
          <a:ln>
            <a:noFill/>
          </a:ln>
          <a:effectLst>
            <a:softEdge rad="112500"/>
          </a:effectLst>
        </p:spPr>
      </p:pic>
      <p:pic>
        <p:nvPicPr>
          <p:cNvPr id="2" name="Picture 1">
            <a:extLst>
              <a:ext uri="{FF2B5EF4-FFF2-40B4-BE49-F238E27FC236}">
                <a16:creationId xmlns:a16="http://schemas.microsoft.com/office/drawing/2014/main" id="{1FE53795-07E8-8AFD-0432-CB826A9CBB17}"/>
              </a:ext>
            </a:extLst>
          </p:cNvPr>
          <p:cNvPicPr>
            <a:picLocks noChangeAspect="1"/>
          </p:cNvPicPr>
          <p:nvPr/>
        </p:nvPicPr>
        <p:blipFill>
          <a:blip r:embed="rId3"/>
          <a:stretch>
            <a:fillRect/>
          </a:stretch>
        </p:blipFill>
        <p:spPr>
          <a:xfrm>
            <a:off x="756931" y="1887091"/>
            <a:ext cx="10083121" cy="4067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358;p52">
            <a:extLst>
              <a:ext uri="{FF2B5EF4-FFF2-40B4-BE49-F238E27FC236}">
                <a16:creationId xmlns:a16="http://schemas.microsoft.com/office/drawing/2014/main" id="{330BD179-580F-6358-A59F-DD5D16DEB1F2}"/>
              </a:ext>
            </a:extLst>
          </p:cNvPr>
          <p:cNvSpPr txBox="1"/>
          <p:nvPr/>
        </p:nvSpPr>
        <p:spPr>
          <a:xfrm>
            <a:off x="9327059" y="4174600"/>
            <a:ext cx="114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FF0000"/>
                </a:solidFill>
                <a:latin typeface="Lato"/>
                <a:ea typeface="Lato"/>
                <a:cs typeface="Lato"/>
                <a:sym typeface="Lato"/>
              </a:rPr>
              <a:t>0 Enclosed</a:t>
            </a:r>
            <a:endParaRPr sz="1200" b="1" dirty="0">
              <a:solidFill>
                <a:srgbClr val="FF0000"/>
              </a:solidFill>
              <a:latin typeface="Lato"/>
              <a:ea typeface="Lato"/>
              <a:cs typeface="Lato"/>
              <a:sym typeface="Lato"/>
            </a:endParaRPr>
          </a:p>
        </p:txBody>
      </p:sp>
      <p:sp>
        <p:nvSpPr>
          <p:cNvPr id="5" name="TextBox 4">
            <a:extLst>
              <a:ext uri="{FF2B5EF4-FFF2-40B4-BE49-F238E27FC236}">
                <a16:creationId xmlns:a16="http://schemas.microsoft.com/office/drawing/2014/main" id="{3AF73979-D656-B566-D67A-02658A3F2AE0}"/>
              </a:ext>
            </a:extLst>
          </p:cNvPr>
          <p:cNvSpPr txBox="1"/>
          <p:nvPr/>
        </p:nvSpPr>
        <p:spPr>
          <a:xfrm>
            <a:off x="9485114" y="3959462"/>
            <a:ext cx="1140900" cy="369332"/>
          </a:xfrm>
          <a:prstGeom prst="rect">
            <a:avLst/>
          </a:prstGeom>
          <a:noFill/>
        </p:spPr>
        <p:txBody>
          <a:bodyPr wrap="square" rtlCol="0">
            <a:spAutoFit/>
          </a:bodyPr>
          <a:lstStyle/>
          <a:p>
            <a:r>
              <a:rPr lang="en-US" dirty="0"/>
              <a:t>300.00</a:t>
            </a:r>
          </a:p>
        </p:txBody>
      </p:sp>
      <p:sp>
        <p:nvSpPr>
          <p:cNvPr id="6" name="Google Shape;355;p52">
            <a:extLst>
              <a:ext uri="{FF2B5EF4-FFF2-40B4-BE49-F238E27FC236}">
                <a16:creationId xmlns:a16="http://schemas.microsoft.com/office/drawing/2014/main" id="{070B9BF2-E2C2-A391-E61B-673CCD16B416}"/>
              </a:ext>
            </a:extLst>
          </p:cNvPr>
          <p:cNvSpPr txBox="1"/>
          <p:nvPr/>
        </p:nvSpPr>
        <p:spPr>
          <a:xfrm>
            <a:off x="8348713" y="5010539"/>
            <a:ext cx="179467"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Lato"/>
                <a:ea typeface="Lato"/>
                <a:cs typeface="Lato"/>
                <a:sym typeface="Lato"/>
              </a:rPr>
              <a:t>X</a:t>
            </a:r>
            <a:endParaRPr b="1" dirty="0">
              <a:latin typeface="Lato"/>
              <a:ea typeface="Lato"/>
              <a:cs typeface="Lato"/>
              <a:sym typeface="Lato"/>
            </a:endParaRPr>
          </a:p>
        </p:txBody>
      </p:sp>
      <p:pic>
        <p:nvPicPr>
          <p:cNvPr id="7" name="Graphic 6" descr="Checkmark with solid fill">
            <a:extLst>
              <a:ext uri="{FF2B5EF4-FFF2-40B4-BE49-F238E27FC236}">
                <a16:creationId xmlns:a16="http://schemas.microsoft.com/office/drawing/2014/main" id="{2B3A2C8B-F73A-00E8-6BA7-59D55999EE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1612" y="4191107"/>
            <a:ext cx="275374" cy="275374"/>
          </a:xfrm>
          <a:prstGeom prst="rect">
            <a:avLst/>
          </a:prstGeom>
        </p:spPr>
      </p:pic>
    </p:spTree>
    <p:extLst>
      <p:ext uri="{BB962C8B-B14F-4D97-AF65-F5344CB8AC3E}">
        <p14:creationId xmlns:p14="http://schemas.microsoft.com/office/powerpoint/2010/main" val="2274084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AC0DCDA-2209-B33E-D9D9-07C507326C10}"/>
              </a:ext>
            </a:extLst>
          </p:cNvPr>
          <p:cNvSpPr>
            <a:spLocks noGrp="1"/>
          </p:cNvSpPr>
          <p:nvPr>
            <p:ph type="title"/>
          </p:nvPr>
        </p:nvSpPr>
        <p:spPr>
          <a:xfrm>
            <a:off x="3503688" y="1859190"/>
            <a:ext cx="6320494" cy="3939540"/>
          </a:xfrm>
          <a:noFill/>
        </p:spPr>
        <p:txBody>
          <a:bodyPr wrap="square" lIns="0" tIns="0" rIns="0" bIns="0" anchor="b">
            <a:spAutoFit/>
          </a:bodyPr>
          <a:lstStyle/>
          <a:p>
            <a:r>
              <a:rPr lang="en-US" b="1" dirty="0">
                <a:solidFill>
                  <a:schemeClr val="tx1">
                    <a:lumMod val="95000"/>
                    <a:lumOff val="5000"/>
                  </a:schemeClr>
                </a:solidFill>
                <a:effectLst/>
              </a:rPr>
              <a:t>Build relationships</a:t>
            </a:r>
            <a:br>
              <a:rPr lang="en-US" b="1" dirty="0">
                <a:solidFill>
                  <a:schemeClr val="tx1">
                    <a:lumMod val="95000"/>
                    <a:lumOff val="5000"/>
                  </a:schemeClr>
                </a:solidFill>
                <a:effectLst/>
              </a:rPr>
            </a:br>
            <a:br>
              <a:rPr lang="en-US" b="1" dirty="0">
                <a:effectLst/>
              </a:rPr>
            </a:br>
            <a:r>
              <a:rPr lang="en-US" b="1" dirty="0">
                <a:solidFill>
                  <a:srgbClr val="005A89"/>
                </a:solidFill>
                <a:effectLst/>
              </a:rPr>
              <a:t>Desire to collaborate and work together</a:t>
            </a:r>
            <a:br>
              <a:rPr lang="en-US" b="1" dirty="0">
                <a:effectLst/>
              </a:rPr>
            </a:br>
            <a:br>
              <a:rPr lang="en-US" b="1" dirty="0">
                <a:effectLst/>
              </a:rPr>
            </a:br>
            <a:r>
              <a:rPr lang="en-US" b="1" dirty="0">
                <a:solidFill>
                  <a:srgbClr val="002060"/>
                </a:solidFill>
                <a:effectLst/>
              </a:rPr>
              <a:t>Discuss updates made to best Serve the parishes</a:t>
            </a:r>
            <a:br>
              <a:rPr lang="en-US" dirty="0">
                <a:solidFill>
                  <a:srgbClr val="002060"/>
                </a:solidFill>
                <a:effectLst/>
              </a:rPr>
            </a:br>
            <a:endParaRPr lang="en-US" dirty="0"/>
          </a:p>
        </p:txBody>
      </p:sp>
      <p:sp>
        <p:nvSpPr>
          <p:cNvPr id="8" name="Slide Number Placeholder 7" hidden="1">
            <a:extLst>
              <a:ext uri="{FF2B5EF4-FFF2-40B4-BE49-F238E27FC236}">
                <a16:creationId xmlns:a16="http://schemas.microsoft.com/office/drawing/2014/main" id="{891921A8-1898-239E-3113-17A64B23D321}"/>
              </a:ext>
            </a:extLst>
          </p:cNvPr>
          <p:cNvSpPr>
            <a:spLocks noGrp="1"/>
          </p:cNvSpPr>
          <p:nvPr>
            <p:ph type="sldNum" sz="quarter" idx="12"/>
          </p:nvPr>
        </p:nvSpPr>
        <p:spPr>
          <a:xfrm>
            <a:off x="9448800" y="6356350"/>
            <a:ext cx="2743200" cy="365125"/>
          </a:xfrm>
        </p:spPr>
        <p:txBody>
          <a:bodyPr anchor="ctr">
            <a:normAutofit/>
          </a:bodyPr>
          <a:lstStyle/>
          <a:p>
            <a:pPr>
              <a:spcAft>
                <a:spcPts val="600"/>
              </a:spcAft>
            </a:pPr>
            <a:fld id="{F91729D4-A164-47A3-830D-E792BCE699E4}" type="slidenum">
              <a:rPr lang="en-US" smtClean="0"/>
              <a:pPr>
                <a:spcAft>
                  <a:spcPts val="600"/>
                </a:spcAft>
              </a:pPr>
              <a:t>4</a:t>
            </a:fld>
            <a:endParaRPr lang="en-US"/>
          </a:p>
        </p:txBody>
      </p:sp>
      <p:sp>
        <p:nvSpPr>
          <p:cNvPr id="11" name="TextBox 10">
            <a:extLst>
              <a:ext uri="{FF2B5EF4-FFF2-40B4-BE49-F238E27FC236}">
                <a16:creationId xmlns:a16="http://schemas.microsoft.com/office/drawing/2014/main" id="{60DC1FA9-33C8-6820-47F7-10622A55891D}"/>
              </a:ext>
            </a:extLst>
          </p:cNvPr>
          <p:cNvSpPr txBox="1"/>
          <p:nvPr/>
        </p:nvSpPr>
        <p:spPr>
          <a:xfrm>
            <a:off x="3503688" y="545944"/>
            <a:ext cx="8673974" cy="584775"/>
          </a:xfrm>
          <a:prstGeom prst="rect">
            <a:avLst/>
          </a:prstGeom>
          <a:solidFill>
            <a:srgbClr val="002060"/>
          </a:solidFill>
          <a:ln>
            <a:solidFill>
              <a:srgbClr val="002060"/>
            </a:solidFill>
          </a:ln>
        </p:spPr>
        <p:txBody>
          <a:bodyPr wrap="square" rtlCol="0">
            <a:spAutoFit/>
          </a:bodyPr>
          <a:lstStyle/>
          <a:p>
            <a:r>
              <a:rPr lang="en-US" sz="3200" dirty="0">
                <a:solidFill>
                  <a:schemeClr val="bg1"/>
                </a:solidFill>
              </a:rPr>
              <a:t>PURPOSE OF THE MEETING</a:t>
            </a:r>
          </a:p>
        </p:txBody>
      </p:sp>
      <p:pic>
        <p:nvPicPr>
          <p:cNvPr id="6" name="Picture 5" descr="A logo with a crest and text&#10;&#10;AI-generated content may be incorrect.">
            <a:extLst>
              <a:ext uri="{FF2B5EF4-FFF2-40B4-BE49-F238E27FC236}">
                <a16:creationId xmlns:a16="http://schemas.microsoft.com/office/drawing/2014/main" id="{6CDD9F81-C1F7-B87B-DE85-28D40C085615}"/>
              </a:ext>
            </a:extLst>
          </p:cNvPr>
          <p:cNvPicPr>
            <a:picLocks noChangeAspect="1"/>
          </p:cNvPicPr>
          <p:nvPr/>
        </p:nvPicPr>
        <p:blipFill>
          <a:blip r:embed="rId2"/>
          <a:srcRect/>
          <a:stretch/>
        </p:blipFill>
        <p:spPr>
          <a:xfrm>
            <a:off x="245822" y="2646053"/>
            <a:ext cx="2353260" cy="2353260"/>
          </a:xfrm>
          <a:prstGeom prst="rect">
            <a:avLst/>
          </a:prstGeom>
        </p:spPr>
      </p:pic>
    </p:spTree>
    <p:extLst>
      <p:ext uri="{BB962C8B-B14F-4D97-AF65-F5344CB8AC3E}">
        <p14:creationId xmlns:p14="http://schemas.microsoft.com/office/powerpoint/2010/main" val="3842797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871DC7-101E-2987-D1B6-025071215727}"/>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B4930A6A-F95C-342F-7BE9-30FCC542E2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E396767F-A56C-BB56-C744-95E6194705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6" name="Straight Connector 55">
              <a:extLst>
                <a:ext uri="{FF2B5EF4-FFF2-40B4-BE49-F238E27FC236}">
                  <a16:creationId xmlns:a16="http://schemas.microsoft.com/office/drawing/2014/main" id="{53046E2F-6815-9BC1-C3C7-85E855771E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A7BB151-FF7E-F9A3-2D51-51EDBFDDC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37678C76-B762-8462-289A-0A6791202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5">
              <a:extLst>
                <a:ext uri="{FF2B5EF4-FFF2-40B4-BE49-F238E27FC236}">
                  <a16:creationId xmlns:a16="http://schemas.microsoft.com/office/drawing/2014/main" id="{D6461812-038A-6D93-C615-D4CC29FE9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9A49C506-7FCB-865B-61CC-10EC8ECF1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7">
              <a:extLst>
                <a:ext uri="{FF2B5EF4-FFF2-40B4-BE49-F238E27FC236}">
                  <a16:creationId xmlns:a16="http://schemas.microsoft.com/office/drawing/2014/main" id="{B449BDBC-2132-C9E7-182C-D81054F76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8">
              <a:extLst>
                <a:ext uri="{FF2B5EF4-FFF2-40B4-BE49-F238E27FC236}">
                  <a16:creationId xmlns:a16="http://schemas.microsoft.com/office/drawing/2014/main" id="{22203808-B581-B568-9E32-5F14F9F8E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9">
              <a:extLst>
                <a:ext uri="{FF2B5EF4-FFF2-40B4-BE49-F238E27FC236}">
                  <a16:creationId xmlns:a16="http://schemas.microsoft.com/office/drawing/2014/main" id="{AE8CC216-CBDA-2158-2EE3-F00818A80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FA6AC8B2-8003-0EBE-965A-B4AC320FB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 name="Picture 1" descr="A blue and white background&#10;&#10;AI-generated content may be incorrect.">
            <a:extLst>
              <a:ext uri="{FF2B5EF4-FFF2-40B4-BE49-F238E27FC236}">
                <a16:creationId xmlns:a16="http://schemas.microsoft.com/office/drawing/2014/main" id="{22DF7A51-4597-65C2-805D-30EB7ED77FA6}"/>
              </a:ext>
            </a:extLst>
          </p:cNvPr>
          <p:cNvPicPr>
            <a:picLocks noChangeAspect="1"/>
          </p:cNvPicPr>
          <p:nvPr/>
        </p:nvPicPr>
        <p:blipFill>
          <a:blip r:embed="rId2"/>
          <a:srcRect l="9091" t="26908" r="-1" b="30776"/>
          <a:stretch>
            <a:fillRect/>
          </a:stretch>
        </p:blipFill>
        <p:spPr>
          <a:xfrm>
            <a:off x="-3175" y="7872"/>
            <a:ext cx="12191999" cy="6857990"/>
          </a:xfrm>
          <a:prstGeom prst="rect">
            <a:avLst/>
          </a:prstGeom>
        </p:spPr>
      </p:pic>
      <p:sp>
        <p:nvSpPr>
          <p:cNvPr id="66" name="Isosceles Triangle 65">
            <a:extLst>
              <a:ext uri="{FF2B5EF4-FFF2-40B4-BE49-F238E27FC236}">
                <a16:creationId xmlns:a16="http://schemas.microsoft.com/office/drawing/2014/main" id="{5794365E-4F28-BCCA-955D-F02D45E33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Parallelogram 67">
            <a:extLst>
              <a:ext uri="{FF2B5EF4-FFF2-40B4-BE49-F238E27FC236}">
                <a16:creationId xmlns:a16="http://schemas.microsoft.com/office/drawing/2014/main" id="{5F9EDD3B-1904-531F-D25C-8ED476080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0" name="Straight Connector 69">
            <a:extLst>
              <a:ext uri="{FF2B5EF4-FFF2-40B4-BE49-F238E27FC236}">
                <a16:creationId xmlns:a16="http://schemas.microsoft.com/office/drawing/2014/main" id="{A540A2F2-AC7A-66A0-1B38-1C616962E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7B9B419-A8F8-2CAE-6E53-E16779B6F1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A9BF82B-DF10-A0AB-BEE4-5A518211F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Rectangle 25">
            <a:extLst>
              <a:ext uri="{FF2B5EF4-FFF2-40B4-BE49-F238E27FC236}">
                <a16:creationId xmlns:a16="http://schemas.microsoft.com/office/drawing/2014/main" id="{856D2FCA-23EF-9A76-1A28-994206790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8" name="Isosceles Triangle 77">
            <a:extLst>
              <a:ext uri="{FF2B5EF4-FFF2-40B4-BE49-F238E27FC236}">
                <a16:creationId xmlns:a16="http://schemas.microsoft.com/office/drawing/2014/main" id="{32A5CC8A-F0EA-5EBF-4D68-1AC5EFE15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itle 18">
            <a:extLst>
              <a:ext uri="{FF2B5EF4-FFF2-40B4-BE49-F238E27FC236}">
                <a16:creationId xmlns:a16="http://schemas.microsoft.com/office/drawing/2014/main" id="{DA59AFAA-A846-D759-48B7-58D6D8E2BD21}"/>
              </a:ext>
            </a:extLst>
          </p:cNvPr>
          <p:cNvSpPr>
            <a:spLocks noGrp="1"/>
          </p:cNvSpPr>
          <p:nvPr>
            <p:ph type="title"/>
          </p:nvPr>
        </p:nvSpPr>
        <p:spPr>
          <a:xfrm>
            <a:off x="3872637" y="2696547"/>
            <a:ext cx="6107975" cy="1105265"/>
          </a:xfrm>
        </p:spPr>
        <p:txBody>
          <a:bodyPr vert="horz" lIns="91440" tIns="45720" rIns="91440" bIns="45720" rtlCol="0" anchor="b">
            <a:normAutofit/>
          </a:bodyPr>
          <a:lstStyle/>
          <a:p>
            <a:pPr algn="r">
              <a:lnSpc>
                <a:spcPct val="90000"/>
              </a:lnSpc>
            </a:pPr>
            <a:r>
              <a:rPr lang="en-US" sz="6000" dirty="0">
                <a:solidFill>
                  <a:schemeClr val="accent1"/>
                </a:solidFill>
              </a:rPr>
              <a:t>Transmittals</a:t>
            </a:r>
          </a:p>
        </p:txBody>
      </p:sp>
      <p:sp>
        <p:nvSpPr>
          <p:cNvPr id="80" name="Rectangle 27">
            <a:extLst>
              <a:ext uri="{FF2B5EF4-FFF2-40B4-BE49-F238E27FC236}">
                <a16:creationId xmlns:a16="http://schemas.microsoft.com/office/drawing/2014/main" id="{45775089-F756-9B53-8069-4F861B784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2" name="Rectangle 28">
            <a:extLst>
              <a:ext uri="{FF2B5EF4-FFF2-40B4-BE49-F238E27FC236}">
                <a16:creationId xmlns:a16="http://schemas.microsoft.com/office/drawing/2014/main" id="{22CB5B9D-3BF9-A7D7-6FFF-473FCDAA8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4" name="Rectangle 29">
            <a:extLst>
              <a:ext uri="{FF2B5EF4-FFF2-40B4-BE49-F238E27FC236}">
                <a16:creationId xmlns:a16="http://schemas.microsoft.com/office/drawing/2014/main" id="{F32859A7-15E1-DBFD-8D43-492A5D8D6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242940AD-6D2A-CB6E-049A-382294674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85015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369FF-F068-C9EE-841E-CE45539767E9}"/>
            </a:ext>
          </a:extLst>
        </p:cNvPr>
        <p:cNvGrpSpPr/>
        <p:nvPr/>
      </p:nvGrpSpPr>
      <p:grpSpPr>
        <a:xfrm>
          <a:off x="0" y="0"/>
          <a:ext cx="0" cy="0"/>
          <a:chOff x="0" y="0"/>
          <a:chExt cx="0" cy="0"/>
        </a:xfrm>
      </p:grpSpPr>
      <p:graphicFrame>
        <p:nvGraphicFramePr>
          <p:cNvPr id="8" name="Google Shape;75;p15">
            <a:extLst>
              <a:ext uri="{FF2B5EF4-FFF2-40B4-BE49-F238E27FC236}">
                <a16:creationId xmlns:a16="http://schemas.microsoft.com/office/drawing/2014/main" id="{1EE64C8A-CB87-06EB-083F-4B90239B21EA}"/>
              </a:ext>
            </a:extLst>
          </p:cNvPr>
          <p:cNvGraphicFramePr/>
          <p:nvPr>
            <p:extLst>
              <p:ext uri="{D42A27DB-BD31-4B8C-83A1-F6EECF244321}">
                <p14:modId xmlns:p14="http://schemas.microsoft.com/office/powerpoint/2010/main" val="2879766245"/>
              </p:ext>
            </p:extLst>
          </p:nvPr>
        </p:nvGraphicFramePr>
        <p:xfrm>
          <a:off x="1397333" y="2014066"/>
          <a:ext cx="8520600" cy="34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4" name="Title 18">
            <a:extLst>
              <a:ext uri="{FF2B5EF4-FFF2-40B4-BE49-F238E27FC236}">
                <a16:creationId xmlns:a16="http://schemas.microsoft.com/office/drawing/2014/main" id="{06F71B05-C4B9-3F27-FE0A-26A22C43494F}"/>
              </a:ext>
            </a:extLst>
          </p:cNvPr>
          <p:cNvSpPr txBox="1">
            <a:spLocks/>
          </p:cNvSpPr>
          <p:nvPr/>
        </p:nvSpPr>
        <p:spPr>
          <a:xfrm>
            <a:off x="5212668" y="484632"/>
            <a:ext cx="6979331"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Frequently asked questions</a:t>
            </a:r>
            <a:endParaRPr lang="en-US" dirty="0">
              <a:solidFill>
                <a:schemeClr val="bg1"/>
              </a:solidFill>
            </a:endParaRPr>
          </a:p>
        </p:txBody>
      </p:sp>
    </p:spTree>
    <p:extLst>
      <p:ext uri="{BB962C8B-B14F-4D97-AF65-F5344CB8AC3E}">
        <p14:creationId xmlns:p14="http://schemas.microsoft.com/office/powerpoint/2010/main" val="3404759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78E06-D8B1-F757-DA03-03F89EA113F8}"/>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0" name="Straight Connector 49">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Isosceles Triangle 53">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Isosceles Triangle 57">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Isosceles Triangle 58">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 name="Content Placeholder 6">
            <a:extLst>
              <a:ext uri="{FF2B5EF4-FFF2-40B4-BE49-F238E27FC236}">
                <a16:creationId xmlns:a16="http://schemas.microsoft.com/office/drawing/2014/main" id="{36828E22-A38B-529A-027E-C0E055F03D7D}"/>
              </a:ext>
            </a:extLst>
          </p:cNvPr>
          <p:cNvSpPr>
            <a:spLocks noGrp="1"/>
          </p:cNvSpPr>
          <p:nvPr>
            <p:ph sz="half" idx="2"/>
          </p:nvPr>
        </p:nvSpPr>
        <p:spPr>
          <a:xfrm>
            <a:off x="162392" y="2015412"/>
            <a:ext cx="3966885" cy="3704253"/>
          </a:xfrm>
        </p:spPr>
        <p:txBody>
          <a:bodyPr vert="horz" lIns="91440" tIns="45720" rIns="91440" bIns="45720" rtlCol="0">
            <a:normAutofit/>
          </a:bodyPr>
          <a:lstStyle/>
          <a:p>
            <a:r>
              <a:rPr lang="en-US" sz="2000" dirty="0"/>
              <a:t>Transmittals are how parish bookkeepers and DSA contacts process and forward donations to the Development office to process and to credit donor’s accounts in the diocesan database. </a:t>
            </a:r>
          </a:p>
          <a:p>
            <a:endParaRPr lang="en-US" sz="2000" dirty="0"/>
          </a:p>
        </p:txBody>
      </p:sp>
      <p:pic>
        <p:nvPicPr>
          <p:cNvPr id="4" name="Picture 3">
            <a:extLst>
              <a:ext uri="{FF2B5EF4-FFF2-40B4-BE49-F238E27FC236}">
                <a16:creationId xmlns:a16="http://schemas.microsoft.com/office/drawing/2014/main" id="{3A2DC813-29EC-3714-6364-BF855C4A2AFB}"/>
              </a:ext>
            </a:extLst>
          </p:cNvPr>
          <p:cNvPicPr>
            <a:picLocks noChangeAspect="1"/>
          </p:cNvPicPr>
          <p:nvPr/>
        </p:nvPicPr>
        <p:blipFill>
          <a:blip r:embed="rId2"/>
          <a:stretch>
            <a:fillRect/>
          </a:stretch>
        </p:blipFill>
        <p:spPr>
          <a:xfrm>
            <a:off x="4283536" y="1570868"/>
            <a:ext cx="7632287" cy="4884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05BB9AC4-7C2E-5A45-5BDA-E82B4EF5DCFF}"/>
              </a:ext>
            </a:extLst>
          </p:cNvPr>
          <p:cNvSpPr txBox="1"/>
          <p:nvPr/>
        </p:nvSpPr>
        <p:spPr>
          <a:xfrm>
            <a:off x="6096000" y="545944"/>
            <a:ext cx="6098047"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WHAT IS A TRANSMITTAL?</a:t>
            </a:r>
          </a:p>
        </p:txBody>
      </p:sp>
    </p:spTree>
    <p:extLst>
      <p:ext uri="{BB962C8B-B14F-4D97-AF65-F5344CB8AC3E}">
        <p14:creationId xmlns:p14="http://schemas.microsoft.com/office/powerpoint/2010/main" val="2466748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8D6D-FBA9-43DA-86E8-9540E6BF510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BB9493D-10CB-6658-9354-AE4AD599AEAB}"/>
              </a:ext>
            </a:extLst>
          </p:cNvPr>
          <p:cNvSpPr>
            <a:spLocks noGrp="1"/>
          </p:cNvSpPr>
          <p:nvPr>
            <p:ph sz="quarter" idx="4"/>
          </p:nvPr>
        </p:nvSpPr>
        <p:spPr>
          <a:xfrm>
            <a:off x="1754087" y="1866122"/>
            <a:ext cx="9480628" cy="4833258"/>
          </a:xfrm>
        </p:spPr>
        <p:txBody>
          <a:bodyPr vert="horz" lIns="91440" tIns="45720" rIns="91440" bIns="45720" rtlCol="0" anchor="t">
            <a:noAutofit/>
          </a:bodyPr>
          <a:lstStyle/>
          <a:p>
            <a:pPr marL="342900" lvl="0" algn="l" rtl="0">
              <a:spcBef>
                <a:spcPts val="0"/>
              </a:spcBef>
              <a:spcAft>
                <a:spcPts val="1200"/>
              </a:spcAft>
              <a:buFont typeface="+mj-lt"/>
              <a:buAutoNum type="arabicPeriod"/>
            </a:pPr>
            <a:r>
              <a:rPr lang="en" sz="2000" dirty="0">
                <a:latin typeface="Trebuchet MS"/>
                <a:cs typeface="Segoe UI Light"/>
              </a:rPr>
              <a:t>Mail in a s</a:t>
            </a:r>
            <a:r>
              <a:rPr lang="en-US" sz="2000" dirty="0" err="1">
                <a:latin typeface="Trebuchet MS"/>
                <a:cs typeface="Segoe UI Light"/>
              </a:rPr>
              <a:t>ecure</a:t>
            </a:r>
            <a:r>
              <a:rPr lang="en-US" sz="2000" dirty="0">
                <a:latin typeface="Trebuchet MS"/>
                <a:cs typeface="Segoe UI Light"/>
              </a:rPr>
              <a:t> envelope certified mail preferred and include a copy of the DSA transmittal sheet. (</a:t>
            </a:r>
            <a:r>
              <a:rPr lang="en-US" sz="2000" dirty="0">
                <a:solidFill>
                  <a:srgbClr val="FF0000"/>
                </a:solidFill>
                <a:latin typeface="Trebuchet MS"/>
                <a:cs typeface="Segoe UI Light"/>
              </a:rPr>
              <a:t>Do not mail </a:t>
            </a:r>
            <a:r>
              <a:rPr lang="en-US" sz="2000" b="1" u="sng" dirty="0">
                <a:solidFill>
                  <a:srgbClr val="FF0000"/>
                </a:solidFill>
                <a:latin typeface="Trebuchet MS"/>
                <a:cs typeface="Segoe UI Light"/>
              </a:rPr>
              <a:t>Cash or checks made out to Parish</a:t>
            </a:r>
            <a:r>
              <a:rPr lang="en-US" sz="2000" dirty="0">
                <a:solidFill>
                  <a:srgbClr val="FF0000"/>
                </a:solidFill>
                <a:latin typeface="Trebuchet MS"/>
                <a:cs typeface="Segoe UI Light"/>
              </a:rPr>
              <a:t>)</a:t>
            </a:r>
          </a:p>
          <a:p>
            <a:pPr lvl="1">
              <a:spcBef>
                <a:spcPts val="0"/>
              </a:spcBef>
              <a:spcAft>
                <a:spcPts val="1200"/>
              </a:spcAft>
              <a:buFont typeface="+mj-lt"/>
              <a:buAutoNum type="arabicPeriod"/>
            </a:pPr>
            <a:endParaRPr lang="en-US" sz="1800" dirty="0">
              <a:solidFill>
                <a:srgbClr val="FF0000"/>
              </a:solidFill>
              <a:latin typeface="Trebuchet MS"/>
              <a:cs typeface="Segoe UI Light"/>
            </a:endParaRPr>
          </a:p>
          <a:p>
            <a:pPr lvl="1">
              <a:spcBef>
                <a:spcPts val="0"/>
              </a:spcBef>
              <a:spcAft>
                <a:spcPts val="1200"/>
              </a:spcAft>
              <a:buFont typeface="+mj-lt"/>
              <a:buAutoNum type="arabicPeriod"/>
            </a:pPr>
            <a:endParaRPr lang="en-US" sz="1800" dirty="0">
              <a:solidFill>
                <a:srgbClr val="FF0000"/>
              </a:solidFill>
              <a:latin typeface="Trebuchet MS"/>
              <a:cs typeface="Segoe UI Light"/>
            </a:endParaRPr>
          </a:p>
          <a:p>
            <a:pPr lvl="1">
              <a:spcBef>
                <a:spcPts val="0"/>
              </a:spcBef>
              <a:spcAft>
                <a:spcPts val="1200"/>
              </a:spcAft>
              <a:buFont typeface="+mj-lt"/>
              <a:buAutoNum type="arabicPeriod"/>
            </a:pPr>
            <a:endParaRPr lang="en-US" sz="1800" dirty="0">
              <a:solidFill>
                <a:srgbClr val="FF0000"/>
              </a:solidFill>
              <a:latin typeface="Trebuchet MS"/>
              <a:cs typeface="Segoe UI Light"/>
            </a:endParaRPr>
          </a:p>
          <a:p>
            <a:pPr marL="342900" lvl="0" algn="l" rtl="0">
              <a:spcBef>
                <a:spcPts val="0"/>
              </a:spcBef>
              <a:spcAft>
                <a:spcPts val="1200"/>
              </a:spcAft>
              <a:buFont typeface="+mj-lt"/>
              <a:buAutoNum type="arabicPeriod"/>
            </a:pPr>
            <a:r>
              <a:rPr lang="en-US" sz="2000" dirty="0">
                <a:latin typeface="Trebuchet MS"/>
                <a:cs typeface="Segoe UI Light"/>
              </a:rPr>
              <a:t>Parish check accounting for donations  </a:t>
            </a:r>
          </a:p>
          <a:p>
            <a:pPr marL="342900" lvl="0" algn="l" rtl="0">
              <a:spcBef>
                <a:spcPts val="0"/>
              </a:spcBef>
              <a:spcAft>
                <a:spcPts val="1200"/>
              </a:spcAft>
              <a:buFont typeface="+mj-lt"/>
              <a:buAutoNum type="arabicPeriod"/>
            </a:pPr>
            <a:r>
              <a:rPr lang="en-US" sz="2000" dirty="0">
                <a:latin typeface="Trebuchet MS"/>
                <a:cs typeface="Segoe UI Light"/>
              </a:rPr>
              <a:t>Any checks made out directly to the Diocese of Palm Beach (</a:t>
            </a:r>
            <a:r>
              <a:rPr lang="en-US" sz="2000" dirty="0">
                <a:solidFill>
                  <a:srgbClr val="FF0000"/>
                </a:solidFill>
                <a:latin typeface="Trebuchet MS"/>
                <a:cs typeface="Segoe UI Light"/>
              </a:rPr>
              <a:t>Make sure to forward to Development Office ASAP</a:t>
            </a:r>
            <a:r>
              <a:rPr lang="en-US" sz="2000" dirty="0">
                <a:latin typeface="Trebuchet MS"/>
                <a:cs typeface="Segoe UI Light"/>
              </a:rPr>
              <a:t>).  </a:t>
            </a:r>
          </a:p>
          <a:p>
            <a:pPr marL="342900" lvl="0" algn="l" rtl="0">
              <a:spcBef>
                <a:spcPts val="0"/>
              </a:spcBef>
              <a:spcAft>
                <a:spcPts val="1200"/>
              </a:spcAft>
              <a:buFont typeface="+mj-lt"/>
              <a:buAutoNum type="arabicPeriod"/>
            </a:pPr>
            <a:r>
              <a:rPr lang="en-US" sz="2000" dirty="0">
                <a:latin typeface="Trebuchet MS"/>
                <a:cs typeface="Segoe UI Light"/>
              </a:rPr>
              <a:t>Checks enclosed as a down payment for</a:t>
            </a:r>
            <a:r>
              <a:rPr lang="en-US" sz="2000" dirty="0">
                <a:solidFill>
                  <a:srgbClr val="000000"/>
                </a:solidFill>
                <a:latin typeface="Trebuchet MS"/>
                <a:cs typeface="Segoe UI Light"/>
              </a:rPr>
              <a:t> </a:t>
            </a:r>
            <a:r>
              <a:rPr lang="en-US" sz="2000" b="1" dirty="0">
                <a:solidFill>
                  <a:srgbClr val="FF0000"/>
                </a:solidFill>
                <a:latin typeface="Trebuchet MS"/>
                <a:cs typeface="Segoe UI Light"/>
              </a:rPr>
              <a:t>credit card</a:t>
            </a:r>
            <a:r>
              <a:rPr lang="en-US" sz="2000" dirty="0">
                <a:solidFill>
                  <a:srgbClr val="FF0000"/>
                </a:solidFill>
                <a:latin typeface="Trebuchet MS"/>
                <a:cs typeface="Segoe UI Light"/>
              </a:rPr>
              <a:t> </a:t>
            </a:r>
            <a:r>
              <a:rPr lang="en-US" sz="2000" dirty="0">
                <a:latin typeface="Trebuchet MS"/>
                <a:cs typeface="Segoe UI Light"/>
              </a:rPr>
              <a:t>and </a:t>
            </a:r>
            <a:r>
              <a:rPr lang="en-US" sz="2000" b="1" dirty="0">
                <a:solidFill>
                  <a:srgbClr val="FF0000"/>
                </a:solidFill>
                <a:latin typeface="Trebuchet MS"/>
                <a:cs typeface="Segoe UI Light"/>
              </a:rPr>
              <a:t>direct debit</a:t>
            </a:r>
            <a:r>
              <a:rPr lang="en-US" sz="2000" dirty="0">
                <a:solidFill>
                  <a:srgbClr val="FF0000"/>
                </a:solidFill>
                <a:latin typeface="Trebuchet MS"/>
                <a:cs typeface="Segoe UI Light"/>
              </a:rPr>
              <a:t>/</a:t>
            </a:r>
            <a:r>
              <a:rPr lang="en-US" sz="2000" b="1" dirty="0">
                <a:solidFill>
                  <a:srgbClr val="FF0000"/>
                </a:solidFill>
                <a:latin typeface="Trebuchet MS"/>
                <a:cs typeface="Segoe UI Light"/>
              </a:rPr>
              <a:t>bank authorization</a:t>
            </a:r>
            <a:r>
              <a:rPr lang="en-US" sz="2000" dirty="0">
                <a:latin typeface="Trebuchet MS"/>
                <a:cs typeface="Segoe UI Light"/>
              </a:rPr>
              <a:t> should also be included.</a:t>
            </a:r>
          </a:p>
        </p:txBody>
      </p:sp>
      <p:sp>
        <p:nvSpPr>
          <p:cNvPr id="8" name="Title 18">
            <a:extLst>
              <a:ext uri="{FF2B5EF4-FFF2-40B4-BE49-F238E27FC236}">
                <a16:creationId xmlns:a16="http://schemas.microsoft.com/office/drawing/2014/main" id="{CA84214A-E3B2-7D4C-9CDE-A02E8ADBE5AF}"/>
              </a:ext>
            </a:extLst>
          </p:cNvPr>
          <p:cNvSpPr txBox="1">
            <a:spLocks/>
          </p:cNvSpPr>
          <p:nvPr/>
        </p:nvSpPr>
        <p:spPr>
          <a:xfrm>
            <a:off x="2267339" y="484632"/>
            <a:ext cx="9924660" cy="1008266"/>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how should they be mail and what should they include?</a:t>
            </a:r>
          </a:p>
        </p:txBody>
      </p:sp>
      <p:pic>
        <p:nvPicPr>
          <p:cNvPr id="3" name="Picture 2">
            <a:extLst>
              <a:ext uri="{FF2B5EF4-FFF2-40B4-BE49-F238E27FC236}">
                <a16:creationId xmlns:a16="http://schemas.microsoft.com/office/drawing/2014/main" id="{C46A2DC4-C3FF-4878-2070-FF917AA0EB29}"/>
              </a:ext>
            </a:extLst>
          </p:cNvPr>
          <p:cNvPicPr>
            <a:picLocks noChangeAspect="1"/>
          </p:cNvPicPr>
          <p:nvPr/>
        </p:nvPicPr>
        <p:blipFill>
          <a:blip r:embed="rId2"/>
          <a:stretch>
            <a:fillRect/>
          </a:stretch>
        </p:blipFill>
        <p:spPr>
          <a:xfrm>
            <a:off x="5853135" y="2719344"/>
            <a:ext cx="1742015" cy="1181203"/>
          </a:xfrm>
          <a:prstGeom prst="rect">
            <a:avLst/>
          </a:prstGeom>
        </p:spPr>
      </p:pic>
      <p:pic>
        <p:nvPicPr>
          <p:cNvPr id="7" name="Picture 6">
            <a:extLst>
              <a:ext uri="{FF2B5EF4-FFF2-40B4-BE49-F238E27FC236}">
                <a16:creationId xmlns:a16="http://schemas.microsoft.com/office/drawing/2014/main" id="{92833864-1DAF-6099-1BDF-5A16FFC2B2AF}"/>
              </a:ext>
            </a:extLst>
          </p:cNvPr>
          <p:cNvPicPr>
            <a:picLocks noChangeAspect="1"/>
          </p:cNvPicPr>
          <p:nvPr/>
        </p:nvPicPr>
        <p:blipFill>
          <a:blip r:embed="rId3"/>
          <a:stretch>
            <a:fillRect/>
          </a:stretch>
        </p:blipFill>
        <p:spPr>
          <a:xfrm>
            <a:off x="4394467" y="2719345"/>
            <a:ext cx="1303133" cy="1181202"/>
          </a:xfrm>
          <a:prstGeom prst="rect">
            <a:avLst/>
          </a:prstGeom>
        </p:spPr>
      </p:pic>
    </p:spTree>
    <p:extLst>
      <p:ext uri="{BB962C8B-B14F-4D97-AF65-F5344CB8AC3E}">
        <p14:creationId xmlns:p14="http://schemas.microsoft.com/office/powerpoint/2010/main" val="1594646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5561C-B8E4-41C4-1780-C1E3ECF3420A}"/>
            </a:ext>
          </a:extLst>
        </p:cNvPr>
        <p:cNvGrpSpPr/>
        <p:nvPr/>
      </p:nvGrpSpPr>
      <p:grpSpPr>
        <a:xfrm>
          <a:off x="0" y="0"/>
          <a:ext cx="0" cy="0"/>
          <a:chOff x="0" y="0"/>
          <a:chExt cx="0" cy="0"/>
        </a:xfrm>
      </p:grpSpPr>
      <p:sp>
        <p:nvSpPr>
          <p:cNvPr id="7" name="Google Shape;364;p53">
            <a:extLst>
              <a:ext uri="{FF2B5EF4-FFF2-40B4-BE49-F238E27FC236}">
                <a16:creationId xmlns:a16="http://schemas.microsoft.com/office/drawing/2014/main" id="{9D4E5233-6F52-8F43-AECA-4B987E11E799}"/>
              </a:ext>
            </a:extLst>
          </p:cNvPr>
          <p:cNvSpPr txBox="1">
            <a:spLocks/>
          </p:cNvSpPr>
          <p:nvPr/>
        </p:nvSpPr>
        <p:spPr>
          <a:xfrm>
            <a:off x="1253957" y="1718292"/>
            <a:ext cx="9877463" cy="4617464"/>
          </a:xfrm>
          <a:prstGeom prst="rect">
            <a:avLst/>
          </a:prstGeom>
        </p:spPr>
        <p:txBody>
          <a:bodyPr spcFirstLastPara="1" vert="horz" wrap="square" lIns="91425" tIns="91425" rIns="91425" bIns="91425"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42900">
              <a:spcBef>
                <a:spcPts val="0"/>
              </a:spcBef>
              <a:buClr>
                <a:srgbClr val="000000"/>
              </a:buClr>
              <a:buSzPts val="1800"/>
              <a:buFont typeface="Arial" panose="020B0604020202020204" pitchFamily="34" charset="0"/>
              <a:buChar char="●"/>
            </a:pPr>
            <a:endParaRPr lang="en-US" sz="2000" dirty="0">
              <a:solidFill>
                <a:srgbClr val="FF0000"/>
              </a:solidFill>
              <a:latin typeface="Trebuchet MS"/>
              <a:cs typeface="Segoe UI Light"/>
            </a:endParaRPr>
          </a:p>
          <a:p>
            <a:pPr marL="114300">
              <a:spcBef>
                <a:spcPts val="0"/>
              </a:spcBef>
              <a:buClr>
                <a:srgbClr val="000000"/>
              </a:buClr>
              <a:buSzPts val="1800"/>
            </a:pPr>
            <a:r>
              <a:rPr lang="en-US" dirty="0">
                <a:solidFill>
                  <a:srgbClr val="FF0000"/>
                </a:solidFill>
                <a:latin typeface="Trebuchet MS"/>
                <a:cs typeface="Segoe UI Light"/>
              </a:rPr>
              <a:t>Loose Cash</a:t>
            </a:r>
          </a:p>
          <a:p>
            <a:pPr marL="114300">
              <a:spcBef>
                <a:spcPts val="0"/>
              </a:spcBef>
              <a:buClr>
                <a:srgbClr val="000000"/>
              </a:buClr>
              <a:buSzPts val="1800"/>
            </a:pPr>
            <a:endParaRPr lang="en-US" dirty="0">
              <a:solidFill>
                <a:srgbClr val="FF0000"/>
              </a:solidFill>
              <a:latin typeface="Trebuchet MS"/>
              <a:cs typeface="Segoe UI Light"/>
            </a:endParaRPr>
          </a:p>
          <a:p>
            <a:pPr marL="114300">
              <a:spcBef>
                <a:spcPts val="0"/>
              </a:spcBef>
              <a:buClr>
                <a:srgbClr val="000000"/>
              </a:buClr>
              <a:buSzPts val="1800"/>
            </a:pPr>
            <a:r>
              <a:rPr lang="en-US" dirty="0">
                <a:solidFill>
                  <a:srgbClr val="FF0000"/>
                </a:solidFill>
                <a:latin typeface="Trebuchet MS"/>
                <a:cs typeface="Segoe UI Light"/>
              </a:rPr>
              <a:t>Checks Made Out to Your Parish </a:t>
            </a:r>
          </a:p>
          <a:p>
            <a:pPr marL="114300">
              <a:spcBef>
                <a:spcPts val="0"/>
              </a:spcBef>
              <a:buClr>
                <a:srgbClr val="000000"/>
              </a:buClr>
              <a:buSzPts val="1800"/>
            </a:pPr>
            <a:endParaRPr lang="en-US" dirty="0">
              <a:solidFill>
                <a:srgbClr val="FF0000"/>
              </a:solidFill>
              <a:latin typeface="Trebuchet MS"/>
              <a:cs typeface="Segoe UI Light"/>
            </a:endParaRPr>
          </a:p>
          <a:p>
            <a:pPr marL="457200" indent="-342900">
              <a:spcBef>
                <a:spcPts val="120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Keeping a record of all </a:t>
            </a:r>
            <a:r>
              <a:rPr lang="en-US" sz="2000" dirty="0">
                <a:solidFill>
                  <a:srgbClr val="FF0000"/>
                </a:solidFill>
                <a:latin typeface="Trebuchet MS"/>
                <a:cs typeface="Segoe UI Light"/>
              </a:rPr>
              <a:t>cash received at the parish </a:t>
            </a:r>
            <a:r>
              <a:rPr lang="en-US" sz="2000" dirty="0">
                <a:solidFill>
                  <a:srgbClr val="000000"/>
                </a:solidFill>
                <a:latin typeface="Trebuchet MS"/>
                <a:cs typeface="Segoe UI Light"/>
              </a:rPr>
              <a:t>and including all information with the transmittal sheet help us to answer questions when </a:t>
            </a:r>
            <a:r>
              <a:rPr kumimoji="0" lang="en-US" sz="2000" b="0" i="0" u="none" strike="noStrike" kern="1200" cap="none" spc="0" normalizeH="0" baseline="0" noProof="0" dirty="0">
                <a:ln>
                  <a:noFill/>
                </a:ln>
                <a:solidFill>
                  <a:srgbClr val="000000"/>
                </a:solidFill>
                <a:effectLst/>
                <a:uLnTx/>
                <a:uFillTx/>
                <a:latin typeface="Trebuchet MS"/>
                <a:ea typeface="+mn-ea"/>
                <a:cs typeface="Segoe UI Light"/>
              </a:rPr>
              <a:t>parishioners </a:t>
            </a:r>
            <a:r>
              <a:rPr lang="en-US" sz="2000" dirty="0">
                <a:solidFill>
                  <a:srgbClr val="000000"/>
                </a:solidFill>
                <a:latin typeface="Trebuchet MS"/>
                <a:cs typeface="Segoe UI Light"/>
              </a:rPr>
              <a:t>call about their donations. We cannot verify any</a:t>
            </a:r>
            <a:r>
              <a:rPr lang="en-US" sz="2000" dirty="0">
                <a:solidFill>
                  <a:srgbClr val="000000"/>
                </a:solidFill>
                <a:cs typeface="Segoe UI Light"/>
              </a:rPr>
              <a:t> donations by</a:t>
            </a:r>
            <a:r>
              <a:rPr lang="en-US" sz="2000" dirty="0">
                <a:solidFill>
                  <a:srgbClr val="000000"/>
                </a:solidFill>
                <a:latin typeface="Trebuchet MS"/>
                <a:cs typeface="Segoe UI Light"/>
              </a:rPr>
              <a:t> cash or checks made out to your parish without a written record, which is why the proper use of the transmittal sheet is essential.</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Segoe UI Light"/>
              </a:rPr>
              <a:t>By providing details we ensure that </a:t>
            </a:r>
            <a:r>
              <a:rPr kumimoji="0" lang="en-US" sz="2000" b="1" i="0" u="none" strike="noStrike" kern="1200" cap="none" spc="0" normalizeH="0" baseline="0" noProof="0" dirty="0">
                <a:ln>
                  <a:noFill/>
                </a:ln>
                <a:solidFill>
                  <a:srgbClr val="000000"/>
                </a:solidFill>
                <a:effectLst/>
                <a:uLnTx/>
                <a:uFillTx/>
                <a:latin typeface="Trebuchet MS"/>
                <a:ea typeface="+mn-ea"/>
                <a:cs typeface="Segoe UI Light"/>
              </a:rPr>
              <a:t>a record of cash donations is maintained</a:t>
            </a:r>
            <a:r>
              <a:rPr kumimoji="0" lang="en-US" sz="2000" b="0" i="0" u="none" strike="noStrike" kern="1200" cap="none" spc="0" normalizeH="0" baseline="0" noProof="0" dirty="0">
                <a:ln>
                  <a:noFill/>
                </a:ln>
                <a:solidFill>
                  <a:srgbClr val="000000"/>
                </a:solidFill>
                <a:effectLst/>
                <a:uLnTx/>
                <a:uFillTx/>
                <a:latin typeface="Trebuchet MS"/>
                <a:ea typeface="+mn-ea"/>
                <a:cs typeface="Segoe UI Light"/>
              </a:rPr>
              <a:t>, and that </a:t>
            </a:r>
            <a:r>
              <a:rPr kumimoji="0" lang="en-US" sz="2000" b="0" i="0" u="none" strike="noStrike" kern="1200" cap="none" spc="0" normalizeH="0" baseline="0" noProof="0" dirty="0">
                <a:ln>
                  <a:noFill/>
                </a:ln>
                <a:solidFill>
                  <a:srgbClr val="FF0000"/>
                </a:solidFill>
                <a:effectLst/>
                <a:uLnTx/>
                <a:uFillTx/>
                <a:latin typeface="Trebuchet MS"/>
                <a:ea typeface="+mn-ea"/>
                <a:cs typeface="Segoe UI Light"/>
              </a:rPr>
              <a:t>checks made out to your parish </a:t>
            </a:r>
            <a:r>
              <a:rPr kumimoji="0" lang="en-US" sz="2000" b="0" i="0" u="none" strike="noStrike" kern="1200" cap="none" spc="0" normalizeH="0" baseline="0" noProof="0" dirty="0">
                <a:ln>
                  <a:noFill/>
                </a:ln>
                <a:solidFill>
                  <a:srgbClr val="000000"/>
                </a:solidFill>
                <a:effectLst/>
                <a:uLnTx/>
                <a:uFillTx/>
                <a:latin typeface="Trebuchet MS"/>
                <a:ea typeface="+mn-ea"/>
                <a:cs typeface="Segoe UI Light"/>
              </a:rPr>
              <a:t>are endorsed in a timely manner so that parishioners can balance their accounts throughout the year.</a:t>
            </a:r>
          </a:p>
          <a:p>
            <a:pPr marL="457200" indent="-342900">
              <a:spcBef>
                <a:spcPts val="1200"/>
              </a:spcBef>
              <a:buClr>
                <a:srgbClr val="000000"/>
              </a:buClr>
              <a:buSzPts val="1800"/>
              <a:buFont typeface="Arial" panose="020B0604020202020204" pitchFamily="34" charset="0"/>
              <a:buChar char="●"/>
            </a:pPr>
            <a:endParaRPr lang="en-US" sz="2000" dirty="0">
              <a:solidFill>
                <a:srgbClr val="000000"/>
              </a:solidFill>
              <a:latin typeface="Trebuchet MS"/>
              <a:cs typeface="Segoe UI Light"/>
            </a:endParaRPr>
          </a:p>
        </p:txBody>
      </p:sp>
      <p:sp>
        <p:nvSpPr>
          <p:cNvPr id="4" name="TextBox 3">
            <a:extLst>
              <a:ext uri="{FF2B5EF4-FFF2-40B4-BE49-F238E27FC236}">
                <a16:creationId xmlns:a16="http://schemas.microsoft.com/office/drawing/2014/main" id="{B279B15A-AB25-ECD5-EEA1-66A6FDD644D8}"/>
              </a:ext>
            </a:extLst>
          </p:cNvPr>
          <p:cNvSpPr txBox="1"/>
          <p:nvPr/>
        </p:nvSpPr>
        <p:spPr>
          <a:xfrm>
            <a:off x="3346100" y="545944"/>
            <a:ext cx="8847947"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WHAT </a:t>
            </a:r>
            <a:r>
              <a:rPr lang="en-US" sz="3200" dirty="0">
                <a:solidFill>
                  <a:srgbClr val="FF0000"/>
                </a:solidFill>
              </a:rPr>
              <a:t>NOT</a:t>
            </a:r>
            <a:r>
              <a:rPr lang="en-US" sz="3200" dirty="0">
                <a:solidFill>
                  <a:schemeClr val="bg1"/>
                </a:solidFill>
              </a:rPr>
              <a:t> TO INCLUDE IN YOUR TRANSMITTAL</a:t>
            </a:r>
          </a:p>
        </p:txBody>
      </p:sp>
      <p:pic>
        <p:nvPicPr>
          <p:cNvPr id="3" name="Graphic 2" descr="Money envelope with solid fill">
            <a:extLst>
              <a:ext uri="{FF2B5EF4-FFF2-40B4-BE49-F238E27FC236}">
                <a16:creationId xmlns:a16="http://schemas.microsoft.com/office/drawing/2014/main" id="{D8CD6BBB-30EE-032D-AB1C-8A9CEB30B6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1507" y="1666974"/>
            <a:ext cx="914400" cy="914400"/>
          </a:xfrm>
          <a:prstGeom prst="rect">
            <a:avLst/>
          </a:prstGeom>
        </p:spPr>
      </p:pic>
      <p:pic>
        <p:nvPicPr>
          <p:cNvPr id="6" name="Graphic 5" descr="Bank check with solid fill">
            <a:extLst>
              <a:ext uri="{FF2B5EF4-FFF2-40B4-BE49-F238E27FC236}">
                <a16:creationId xmlns:a16="http://schemas.microsoft.com/office/drawing/2014/main" id="{49521CFE-2FA2-3BE0-2FF6-0784981ED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9263" y="2409092"/>
            <a:ext cx="914400" cy="914400"/>
          </a:xfrm>
          <a:prstGeom prst="rect">
            <a:avLst/>
          </a:prstGeom>
        </p:spPr>
      </p:pic>
    </p:spTree>
    <p:extLst>
      <p:ext uri="{BB962C8B-B14F-4D97-AF65-F5344CB8AC3E}">
        <p14:creationId xmlns:p14="http://schemas.microsoft.com/office/powerpoint/2010/main" val="2240618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F6759-02CF-7FC0-539A-A92B384F22B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BC9E0E-F37D-D01F-5604-D06AEAD39B5E}"/>
              </a:ext>
            </a:extLst>
          </p:cNvPr>
          <p:cNvSpPr>
            <a:spLocks noGrp="1"/>
          </p:cNvSpPr>
          <p:nvPr>
            <p:ph sz="quarter" idx="4"/>
          </p:nvPr>
        </p:nvSpPr>
        <p:spPr>
          <a:xfrm>
            <a:off x="1833816" y="1938106"/>
            <a:ext cx="7755962" cy="4563910"/>
          </a:xfrm>
        </p:spPr>
        <p:txBody>
          <a:bodyPr vert="horz" lIns="91440" tIns="45720" rIns="91440" bIns="45720" rtlCol="0" anchor="t">
            <a:noAutofit/>
          </a:bodyPr>
          <a:lstStyle/>
          <a:p>
            <a:pPr marL="0" indent="0">
              <a:spcBef>
                <a:spcPts val="0"/>
              </a:spcBef>
              <a:buNone/>
            </a:pPr>
            <a:r>
              <a:rPr lang="en-US" sz="2000" dirty="0">
                <a:latin typeface="Trebuchet MS"/>
                <a:cs typeface="Segoe UI Light"/>
              </a:rPr>
              <a:t>A parish may send transmittals on a regular basis according to demand or as often as necessary.</a:t>
            </a:r>
            <a:endParaRPr lang="en-US" sz="2000" dirty="0">
              <a:solidFill>
                <a:srgbClr val="000000"/>
              </a:solidFill>
              <a:latin typeface="Trebuchet MS"/>
              <a:cs typeface="Segoe UI Light"/>
            </a:endParaRPr>
          </a:p>
          <a:p>
            <a:pPr marL="0" indent="0">
              <a:spcBef>
                <a:spcPts val="1200"/>
              </a:spcBef>
              <a:buNone/>
            </a:pPr>
            <a:r>
              <a:rPr lang="en-US" sz="2000" dirty="0">
                <a:latin typeface="Trebuchet MS"/>
                <a:cs typeface="Segoe UI Light"/>
              </a:rPr>
              <a:t>Why? This helps to ensure checks made out to the diocese and cards/envelopes with</a:t>
            </a:r>
            <a:r>
              <a:rPr lang="en-US" sz="2000" b="1" dirty="0">
                <a:solidFill>
                  <a:srgbClr val="000000"/>
                </a:solidFill>
                <a:latin typeface="Trebuchet MS"/>
                <a:cs typeface="Segoe UI Light"/>
              </a:rPr>
              <a:t> credit card</a:t>
            </a:r>
            <a:r>
              <a:rPr lang="en-US" sz="2000" dirty="0">
                <a:latin typeface="Trebuchet MS"/>
                <a:cs typeface="Segoe UI Light"/>
              </a:rPr>
              <a:t> and </a:t>
            </a:r>
            <a:r>
              <a:rPr lang="en-US" sz="2000" b="1" dirty="0">
                <a:solidFill>
                  <a:srgbClr val="000000"/>
                </a:solidFill>
                <a:latin typeface="Trebuchet MS"/>
                <a:cs typeface="Segoe UI Light"/>
              </a:rPr>
              <a:t>direct debit</a:t>
            </a:r>
            <a:r>
              <a:rPr lang="en-US" sz="2000" dirty="0">
                <a:latin typeface="Trebuchet MS"/>
                <a:cs typeface="Segoe UI Light"/>
              </a:rPr>
              <a:t>/</a:t>
            </a:r>
            <a:r>
              <a:rPr lang="en-US" sz="2000" b="1" dirty="0">
                <a:solidFill>
                  <a:srgbClr val="000000"/>
                </a:solidFill>
                <a:latin typeface="Trebuchet MS"/>
                <a:cs typeface="Segoe UI Light"/>
              </a:rPr>
              <a:t>bank authorization</a:t>
            </a:r>
            <a:r>
              <a:rPr lang="en-US" sz="2000" dirty="0">
                <a:latin typeface="Trebuchet MS"/>
                <a:cs typeface="Segoe UI Light"/>
              </a:rPr>
              <a:t> donation information make it to the Office of Development in a timely manner for processing to ensure pledges are scheduled immediately and checks are </a:t>
            </a:r>
            <a:r>
              <a:rPr kumimoji="0" lang="en-US" sz="2000" b="1" i="0" u="none" strike="noStrike" kern="1200" cap="none" spc="0" normalizeH="0" baseline="0" noProof="0" dirty="0">
                <a:ln>
                  <a:noFill/>
                </a:ln>
                <a:solidFill>
                  <a:srgbClr val="2E946B"/>
                </a:solidFill>
                <a:effectLst/>
                <a:uLnTx/>
                <a:uFillTx/>
                <a:latin typeface="Trebuchet MS"/>
                <a:ea typeface="+mn-ea"/>
                <a:cs typeface="Segoe UI Light"/>
              </a:rPr>
              <a:t>recorded and deposited </a:t>
            </a:r>
            <a:r>
              <a:rPr kumimoji="0" lang="en-US" sz="2000" b="0" i="0" u="none" strike="noStrike" kern="1200" cap="none" spc="0" normalizeH="0" baseline="0" noProof="0" dirty="0">
                <a:ln>
                  <a:noFill/>
                </a:ln>
                <a:solidFill>
                  <a:prstClr val="black">
                    <a:lumMod val="75000"/>
                    <a:lumOff val="25000"/>
                  </a:prstClr>
                </a:solidFill>
                <a:effectLst/>
                <a:uLnTx/>
                <a:uFillTx/>
                <a:latin typeface="Trebuchet MS"/>
                <a:ea typeface="+mn-ea"/>
                <a:cs typeface="Segoe UI Light"/>
              </a:rPr>
              <a:t>ASAP.</a:t>
            </a:r>
          </a:p>
          <a:p>
            <a:pPr marL="0" indent="0">
              <a:spcBef>
                <a:spcPts val="1200"/>
              </a:spcBef>
              <a:buNone/>
            </a:pPr>
            <a:endParaRPr lang="en-US" sz="2000" dirty="0">
              <a:latin typeface="Trebuchet MS"/>
              <a:cs typeface="Segoe UI Light"/>
            </a:endParaRPr>
          </a:p>
        </p:txBody>
      </p:sp>
      <p:sp>
        <p:nvSpPr>
          <p:cNvPr id="8" name="Title 18">
            <a:extLst>
              <a:ext uri="{FF2B5EF4-FFF2-40B4-BE49-F238E27FC236}">
                <a16:creationId xmlns:a16="http://schemas.microsoft.com/office/drawing/2014/main" id="{E46F470F-0BC1-2225-DACA-B8733D1AC7FD}"/>
              </a:ext>
            </a:extLst>
          </p:cNvPr>
          <p:cNvSpPr txBox="1">
            <a:spLocks/>
          </p:cNvSpPr>
          <p:nvPr/>
        </p:nvSpPr>
        <p:spPr>
          <a:xfrm>
            <a:off x="4357396" y="484632"/>
            <a:ext cx="7834603" cy="658147"/>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how often should they be sent?</a:t>
            </a:r>
            <a:endParaRPr lang="en-US" dirty="0">
              <a:solidFill>
                <a:schemeClr val="bg1"/>
              </a:solidFill>
            </a:endParaRPr>
          </a:p>
        </p:txBody>
      </p:sp>
    </p:spTree>
    <p:extLst>
      <p:ext uri="{BB962C8B-B14F-4D97-AF65-F5344CB8AC3E}">
        <p14:creationId xmlns:p14="http://schemas.microsoft.com/office/powerpoint/2010/main" val="2179106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181A-26BB-CFD4-8DE9-9CF17276ED3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DF8ACDB-90E1-A97B-F816-88D319248310}"/>
              </a:ext>
            </a:extLst>
          </p:cNvPr>
          <p:cNvSpPr>
            <a:spLocks noGrp="1"/>
          </p:cNvSpPr>
          <p:nvPr>
            <p:ph sz="quarter" idx="4"/>
          </p:nvPr>
        </p:nvSpPr>
        <p:spPr>
          <a:xfrm>
            <a:off x="1833816" y="1938106"/>
            <a:ext cx="7755962" cy="4563910"/>
          </a:xfrm>
        </p:spPr>
        <p:txBody>
          <a:bodyPr vert="horz" lIns="91440" tIns="45720" rIns="91440" bIns="45720" rtlCol="0" anchor="t">
            <a:noAutofit/>
          </a:bodyPr>
          <a:lstStyle/>
          <a:p>
            <a:pPr marL="0" indent="0">
              <a:spcBef>
                <a:spcPts val="0"/>
              </a:spcBef>
              <a:buNone/>
            </a:pPr>
            <a:r>
              <a:rPr lang="en-US" sz="2400" dirty="0">
                <a:solidFill>
                  <a:schemeClr val="tx1"/>
                </a:solidFill>
                <a:latin typeface="Trebuchet MS"/>
                <a:cs typeface="Segoe UI Light"/>
              </a:rPr>
              <a:t>Transmittals are processed in the order they are received. </a:t>
            </a:r>
            <a:br>
              <a:rPr lang="en-US" sz="2400" dirty="0">
                <a:solidFill>
                  <a:schemeClr val="tx1"/>
                </a:solidFill>
                <a:latin typeface="Trebuchet MS"/>
                <a:cs typeface="Segoe UI Light"/>
              </a:rPr>
            </a:br>
            <a:br>
              <a:rPr lang="en-US" sz="2400" dirty="0">
                <a:solidFill>
                  <a:schemeClr val="tx1"/>
                </a:solidFill>
                <a:latin typeface="Trebuchet MS"/>
                <a:cs typeface="Segoe UI Light"/>
              </a:rPr>
            </a:br>
            <a:r>
              <a:rPr lang="en-US" sz="2400" dirty="0">
                <a:solidFill>
                  <a:schemeClr val="tx1"/>
                </a:solidFill>
                <a:latin typeface="Trebuchet MS"/>
                <a:cs typeface="Segoe UI Light"/>
              </a:rPr>
              <a:t>Incomplete transmittals will delay checks deposit and could affect Thursday’s parish reports to give parish DSA Goal updates to your parishioners. </a:t>
            </a:r>
            <a:br>
              <a:rPr lang="en-US" sz="2400" dirty="0">
                <a:solidFill>
                  <a:schemeClr val="tx1"/>
                </a:solidFill>
                <a:latin typeface="Trebuchet MS"/>
                <a:cs typeface="Segoe UI Light"/>
              </a:rPr>
            </a:br>
            <a:br>
              <a:rPr lang="en-US" sz="2400" dirty="0">
                <a:solidFill>
                  <a:schemeClr val="tx1"/>
                </a:solidFill>
                <a:latin typeface="Trebuchet MS"/>
                <a:cs typeface="Segoe UI Light"/>
              </a:rPr>
            </a:br>
            <a:r>
              <a:rPr lang="en-US" sz="2400" dirty="0">
                <a:solidFill>
                  <a:schemeClr val="tx1"/>
                </a:solidFill>
                <a:latin typeface="Trebuchet MS"/>
                <a:cs typeface="Segoe UI Light"/>
              </a:rPr>
              <a:t>Please provide all contact information from parishioners to ensure the Development Specialist can process donations correctly in Raiser’s Edge and credit parishioners properly. </a:t>
            </a:r>
          </a:p>
          <a:p>
            <a:pPr marL="0" indent="0">
              <a:spcBef>
                <a:spcPts val="0"/>
              </a:spcBef>
              <a:buNone/>
            </a:pPr>
            <a:endParaRPr lang="en-US" sz="2400" dirty="0">
              <a:solidFill>
                <a:schemeClr val="tx1"/>
              </a:solidFill>
              <a:latin typeface="Trebuchet MS"/>
              <a:cs typeface="Segoe UI Light"/>
            </a:endParaRPr>
          </a:p>
          <a:p>
            <a:pPr marL="0" indent="0">
              <a:spcBef>
                <a:spcPts val="0"/>
              </a:spcBef>
              <a:buNone/>
            </a:pPr>
            <a:br>
              <a:rPr lang="en-US" sz="2400" dirty="0">
                <a:solidFill>
                  <a:schemeClr val="tx1"/>
                </a:solidFill>
                <a:latin typeface="Trebuchet MS"/>
                <a:cs typeface="Segoe UI Light"/>
              </a:rPr>
            </a:br>
            <a:endParaRPr lang="en-US" sz="2400" dirty="0">
              <a:solidFill>
                <a:schemeClr val="tx1"/>
              </a:solidFill>
              <a:latin typeface="Trebuchet MS"/>
              <a:cs typeface="Segoe UI Light"/>
            </a:endParaRPr>
          </a:p>
          <a:p>
            <a:pPr marL="0" lvl="0" indent="0" algn="l" rtl="0">
              <a:spcBef>
                <a:spcPts val="1200"/>
              </a:spcBef>
              <a:buNone/>
            </a:pPr>
            <a:endParaRPr lang="en-US" sz="2400" dirty="0">
              <a:solidFill>
                <a:schemeClr val="tx1"/>
              </a:solidFill>
              <a:latin typeface="Trebuchet MS"/>
              <a:cs typeface="Segoe UI Light"/>
            </a:endParaRPr>
          </a:p>
        </p:txBody>
      </p:sp>
      <p:sp>
        <p:nvSpPr>
          <p:cNvPr id="8" name="Title 18">
            <a:extLst>
              <a:ext uri="{FF2B5EF4-FFF2-40B4-BE49-F238E27FC236}">
                <a16:creationId xmlns:a16="http://schemas.microsoft.com/office/drawing/2014/main" id="{F35297AD-0564-2F5D-6049-921D86814118}"/>
              </a:ext>
            </a:extLst>
          </p:cNvPr>
          <p:cNvSpPr txBox="1">
            <a:spLocks/>
          </p:cNvSpPr>
          <p:nvPr/>
        </p:nvSpPr>
        <p:spPr>
          <a:xfrm>
            <a:off x="6232849" y="484632"/>
            <a:ext cx="5959150" cy="658147"/>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how are they processed?</a:t>
            </a:r>
            <a:endParaRPr lang="en-US" dirty="0">
              <a:solidFill>
                <a:schemeClr val="bg1"/>
              </a:solidFill>
            </a:endParaRPr>
          </a:p>
        </p:txBody>
      </p:sp>
    </p:spTree>
    <p:extLst>
      <p:ext uri="{BB962C8B-B14F-4D97-AF65-F5344CB8AC3E}">
        <p14:creationId xmlns:p14="http://schemas.microsoft.com/office/powerpoint/2010/main" val="2997232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F2A162-3DCF-66D7-833F-C702F322BE59}"/>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C8C0A7B0-31DF-8192-3F6B-87A694BF00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81EDECDC-87AD-D4FF-8E44-FB0C6907B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C81EEE08-E618-05F7-13B9-B4586B7DA8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145FFD2-E09D-5A4C-B661-C5D232E4A8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880E4266-81D1-0A79-B957-C9C898D7E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354ADEE3-B347-EACF-4EED-852105B36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FEA95AA4-B99C-AE2D-6F87-2112FE74A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F56449FC-12E6-B0CE-F159-2B0EC0663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9D515C32-DD7D-5DF7-8A69-6BE79E05B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30DA308F-B649-A4F2-D720-C4A66C893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76AFE7D9-2CAC-2100-5B51-FB79E5ABD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6AF7E556-B4AD-180D-3CB3-7A4AD7883AD4}"/>
              </a:ext>
            </a:extLst>
          </p:cNvPr>
          <p:cNvPicPr>
            <a:picLocks noChangeAspect="1"/>
          </p:cNvPicPr>
          <p:nvPr/>
        </p:nvPicPr>
        <p:blipFill>
          <a:blip r:embed="rId2"/>
          <a:srcRect l="9091" t="26908" r="-1" b="30776"/>
          <a:stretch>
            <a:fillRect/>
          </a:stretch>
        </p:blipFill>
        <p:spPr>
          <a:xfrm>
            <a:off x="-3175" y="-380996"/>
            <a:ext cx="12191999" cy="7238995"/>
          </a:xfrm>
          <a:prstGeom prst="rect">
            <a:avLst/>
          </a:prstGeom>
        </p:spPr>
      </p:pic>
      <p:sp>
        <p:nvSpPr>
          <p:cNvPr id="66" name="Isosceles Triangle 65">
            <a:extLst>
              <a:ext uri="{FF2B5EF4-FFF2-40B4-BE49-F238E27FC236}">
                <a16:creationId xmlns:a16="http://schemas.microsoft.com/office/drawing/2014/main" id="{859B70E5-94D2-5B0E-BF62-A8B00A9DD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Parallelogram 67">
            <a:extLst>
              <a:ext uri="{FF2B5EF4-FFF2-40B4-BE49-F238E27FC236}">
                <a16:creationId xmlns:a16="http://schemas.microsoft.com/office/drawing/2014/main" id="{972B2F17-B3A9-AF76-7061-9B325D491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ABFE21E8-BD52-CFD0-5BAA-0C0F11668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D347166F-061D-942D-2442-8370DB002F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0B71F490-B70C-AD3B-ADA4-D6AC592F3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AD20BD2B-56FE-CCC5-191E-EB036455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C0F8C8CA-D99F-8368-BA62-1DCC727B7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Title 18">
            <a:extLst>
              <a:ext uri="{FF2B5EF4-FFF2-40B4-BE49-F238E27FC236}">
                <a16:creationId xmlns:a16="http://schemas.microsoft.com/office/drawing/2014/main" id="{E17D5DCD-9E5D-DAAB-96CD-9A50F7C1B5D7}"/>
              </a:ext>
            </a:extLst>
          </p:cNvPr>
          <p:cNvSpPr>
            <a:spLocks noGrp="1"/>
          </p:cNvSpPr>
          <p:nvPr>
            <p:ph type="title"/>
          </p:nvPr>
        </p:nvSpPr>
        <p:spPr>
          <a:xfrm>
            <a:off x="4368264" y="2752019"/>
            <a:ext cx="5233479" cy="2336358"/>
          </a:xfrm>
        </p:spPr>
        <p:txBody>
          <a:bodyPr vert="horz" lIns="91440" tIns="45720" rIns="91440" bIns="45720" rtlCol="0" anchor="b">
            <a:normAutofit fontScale="90000"/>
          </a:bodyPr>
          <a:lstStyle/>
          <a:p>
            <a:pPr algn="ctr">
              <a:lnSpc>
                <a:spcPct val="90000"/>
              </a:lnSpc>
            </a:pPr>
            <a:r>
              <a:rPr lang="en-US" sz="6000">
                <a:solidFill>
                  <a:schemeClr val="accent1"/>
                </a:solidFill>
              </a:rPr>
              <a:t>Identifiers</a:t>
            </a:r>
            <a:br>
              <a:rPr lang="en-US" sz="6000" dirty="0">
                <a:solidFill>
                  <a:schemeClr val="accent1"/>
                </a:solidFill>
              </a:rPr>
            </a:br>
            <a:r>
              <a:rPr lang="en-US" sz="6000">
                <a:solidFill>
                  <a:schemeClr val="accent1"/>
                </a:solidFill>
              </a:rPr>
              <a:t>of the transmittal sheet</a:t>
            </a:r>
            <a:endParaRPr lang="en-US" sz="6000" dirty="0">
              <a:solidFill>
                <a:schemeClr val="accent1"/>
              </a:solidFill>
            </a:endParaRPr>
          </a:p>
        </p:txBody>
      </p:sp>
      <p:sp>
        <p:nvSpPr>
          <p:cNvPr id="80" name="Rectangle 27">
            <a:extLst>
              <a:ext uri="{FF2B5EF4-FFF2-40B4-BE49-F238E27FC236}">
                <a16:creationId xmlns:a16="http://schemas.microsoft.com/office/drawing/2014/main" id="{85088CD9-22BA-E2C1-F125-5994CE934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8">
            <a:extLst>
              <a:ext uri="{FF2B5EF4-FFF2-40B4-BE49-F238E27FC236}">
                <a16:creationId xmlns:a16="http://schemas.microsoft.com/office/drawing/2014/main" id="{B5AE7DDA-A35B-E9B1-06F8-08C61663C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9">
            <a:extLst>
              <a:ext uri="{FF2B5EF4-FFF2-40B4-BE49-F238E27FC236}">
                <a16:creationId xmlns:a16="http://schemas.microsoft.com/office/drawing/2014/main" id="{A3EEA46D-5ADD-E77B-C471-01EA6243F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842A6E43-90B6-7F6F-A347-165B9ACEE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6825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8327-6AA9-D07A-EF78-8F8B70EB6559}"/>
            </a:ext>
          </a:extLst>
        </p:cNvPr>
        <p:cNvGrpSpPr/>
        <p:nvPr/>
      </p:nvGrpSpPr>
      <p:grpSpPr>
        <a:xfrm>
          <a:off x="0" y="0"/>
          <a:ext cx="0" cy="0"/>
          <a:chOff x="0" y="0"/>
          <a:chExt cx="0" cy="0"/>
        </a:xfrm>
      </p:grpSpPr>
      <p:sp>
        <p:nvSpPr>
          <p:cNvPr id="6" name="Google Shape;241;p38">
            <a:extLst>
              <a:ext uri="{FF2B5EF4-FFF2-40B4-BE49-F238E27FC236}">
                <a16:creationId xmlns:a16="http://schemas.microsoft.com/office/drawing/2014/main" id="{9417B72D-E8BC-565B-E85F-F3C143824547}"/>
              </a:ext>
            </a:extLst>
          </p:cNvPr>
          <p:cNvSpPr txBox="1">
            <a:spLocks/>
          </p:cNvSpPr>
          <p:nvPr/>
        </p:nvSpPr>
        <p:spPr>
          <a:xfrm>
            <a:off x="1413974" y="3429000"/>
            <a:ext cx="8896353" cy="2749703"/>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spcBef>
                <a:spcPts val="0"/>
              </a:spcBef>
              <a:buFont typeface="Arial" panose="020B0604020202020204" pitchFamily="34" charset="0"/>
              <a:buChar char="•"/>
            </a:pPr>
            <a:r>
              <a:rPr lang="en-US" sz="2000" dirty="0">
                <a:latin typeface="Trebuchet MS"/>
                <a:cs typeface="Segoe UI Light"/>
              </a:rPr>
              <a:t>Parish check#: Please write parish check number </a:t>
            </a:r>
          </a:p>
          <a:p>
            <a:pPr marL="285750" indent="-285750" algn="l">
              <a:spcBef>
                <a:spcPts val="0"/>
              </a:spcBef>
              <a:buFont typeface="Arial" panose="020B0604020202020204" pitchFamily="34" charset="0"/>
              <a:buChar char="•"/>
            </a:pPr>
            <a:r>
              <a:rPr lang="en-US" sz="2000" dirty="0">
                <a:latin typeface="Trebuchet MS"/>
                <a:cs typeface="Segoe UI Light"/>
              </a:rPr>
              <a:t>Total Checks Made out to DoPB: Please add up total checks made out to Diocese of Palm Beach. (</a:t>
            </a:r>
            <a:r>
              <a:rPr lang="en-US" sz="2000" dirty="0">
                <a:solidFill>
                  <a:srgbClr val="FF0000"/>
                </a:solidFill>
                <a:cs typeface="Segoe UI Light"/>
              </a:rPr>
              <a:t>Make sure to mail transmittal to Development Office ASAP</a:t>
            </a:r>
            <a:r>
              <a:rPr lang="en-US" sz="2000" dirty="0">
                <a:cs typeface="Segoe UI Light"/>
              </a:rPr>
              <a:t>).  </a:t>
            </a:r>
          </a:p>
          <a:p>
            <a:pPr marL="285750" indent="-285750" algn="l">
              <a:spcBef>
                <a:spcPts val="0"/>
              </a:spcBef>
              <a:buFont typeface="Arial" panose="020B0604020202020204" pitchFamily="34" charset="0"/>
              <a:buChar char="•"/>
            </a:pPr>
            <a:r>
              <a:rPr lang="en-US" sz="2000" dirty="0">
                <a:latin typeface="Trebuchet MS"/>
                <a:cs typeface="Segoe UI Light"/>
              </a:rPr>
              <a:t>Amount Enclosed: Total including all payment method sent with transmittal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Segoe UI Light"/>
              </a:rPr>
              <a:t>Transmittal#: Assign a transmittal number to keep track of submitted forms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Trebuchet MS"/>
                <a:cs typeface="Segoe UI Light"/>
              </a:rPr>
              <a:t>Total Gifts: Please add up total # of all gifts submitted with transmittal </a:t>
            </a:r>
          </a:p>
        </p:txBody>
      </p:sp>
      <p:sp>
        <p:nvSpPr>
          <p:cNvPr id="9" name="TextBox 8">
            <a:extLst>
              <a:ext uri="{FF2B5EF4-FFF2-40B4-BE49-F238E27FC236}">
                <a16:creationId xmlns:a16="http://schemas.microsoft.com/office/drawing/2014/main" id="{A4D72FF8-5166-B063-D8D7-80E47A94AD31}"/>
              </a:ext>
            </a:extLst>
          </p:cNvPr>
          <p:cNvSpPr txBox="1"/>
          <p:nvPr/>
        </p:nvSpPr>
        <p:spPr>
          <a:xfrm>
            <a:off x="7647574" y="264590"/>
            <a:ext cx="4544426"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a:solidFill>
                  <a:schemeClr val="bg1"/>
                </a:solidFill>
              </a:rPr>
              <a:t>PARISH INFORMATION</a:t>
            </a:r>
            <a:endParaRPr lang="en-US" sz="3200" dirty="0">
              <a:solidFill>
                <a:schemeClr val="bg1"/>
              </a:solidFill>
            </a:endParaRPr>
          </a:p>
        </p:txBody>
      </p:sp>
      <p:pic>
        <p:nvPicPr>
          <p:cNvPr id="10" name="Picture 9">
            <a:extLst>
              <a:ext uri="{FF2B5EF4-FFF2-40B4-BE49-F238E27FC236}">
                <a16:creationId xmlns:a16="http://schemas.microsoft.com/office/drawing/2014/main" id="{D83A1A4D-797B-8386-0967-262B369829CE}"/>
              </a:ext>
            </a:extLst>
          </p:cNvPr>
          <p:cNvPicPr>
            <a:picLocks noChangeAspect="1"/>
          </p:cNvPicPr>
          <p:nvPr/>
        </p:nvPicPr>
        <p:blipFill>
          <a:blip r:embed="rId2"/>
          <a:stretch>
            <a:fillRect/>
          </a:stretch>
        </p:blipFill>
        <p:spPr>
          <a:xfrm>
            <a:off x="575136" y="2207921"/>
            <a:ext cx="11181435" cy="1059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5533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8B13D8-A6F2-5CB6-3262-CCC9B99A6597}"/>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DC968424-9A52-C2FD-B0F2-E3ED7A9B7E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88CCC09A-53E5-D468-E099-84AAA4EF61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5B2CB697-1A96-42A2-1257-3FC7527B5A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1A1354E-DE7A-B652-E923-66527C7033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8D782262-AE67-C931-079A-E9514D023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AAD68619-8A4F-1C0C-4406-75B2AEEF4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4F155690-5C9D-8E32-2537-BA097C1E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57F76634-B2DF-FE3E-35D5-0972D96F00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FAA3AFF4-E99A-3A94-63B4-A20382CCF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604D4F3F-2603-FFA5-40CD-9D8E58DF2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7FDB58B9-685D-0C63-DC27-00F8CDA04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DFE52C38-E3EC-74F4-8450-58F12A1A0D7E}"/>
              </a:ext>
            </a:extLst>
          </p:cNvPr>
          <p:cNvPicPr>
            <a:picLocks noChangeAspect="1"/>
          </p:cNvPicPr>
          <p:nvPr/>
        </p:nvPicPr>
        <p:blipFill>
          <a:blip r:embed="rId2"/>
          <a:srcRect l="9091" t="26908" r="-1" b="30776"/>
          <a:stretch>
            <a:fillRect/>
          </a:stretch>
        </p:blipFill>
        <p:spPr>
          <a:xfrm>
            <a:off x="634482" y="93317"/>
            <a:ext cx="12191999" cy="6857990"/>
          </a:xfrm>
          <a:prstGeom prst="rect">
            <a:avLst/>
          </a:prstGeom>
        </p:spPr>
      </p:pic>
      <p:sp>
        <p:nvSpPr>
          <p:cNvPr id="66" name="Isosceles Triangle 65">
            <a:extLst>
              <a:ext uri="{FF2B5EF4-FFF2-40B4-BE49-F238E27FC236}">
                <a16:creationId xmlns:a16="http://schemas.microsoft.com/office/drawing/2014/main" id="{D27CAA0A-7BFF-BC32-21DB-715AADFC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Parallelogram 67">
            <a:extLst>
              <a:ext uri="{FF2B5EF4-FFF2-40B4-BE49-F238E27FC236}">
                <a16:creationId xmlns:a16="http://schemas.microsoft.com/office/drawing/2014/main" id="{5FE9E2B6-4A16-9B25-8C2A-68820BAD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F5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CDA4EB13-C0C3-CCEE-B379-906F5CA5A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8BBFD90-F70D-12F4-8EB2-B0D103361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650F1F9D-21EB-73FF-B6C5-0065398D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17E57E37-463D-2CFD-AE87-391D5840D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D772CAE6-BD76-6194-C77E-08423452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27">
            <a:extLst>
              <a:ext uri="{FF2B5EF4-FFF2-40B4-BE49-F238E27FC236}">
                <a16:creationId xmlns:a16="http://schemas.microsoft.com/office/drawing/2014/main" id="{33F1F02F-D865-6C87-6C0F-1729BA8CD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8">
            <a:extLst>
              <a:ext uri="{FF2B5EF4-FFF2-40B4-BE49-F238E27FC236}">
                <a16:creationId xmlns:a16="http://schemas.microsoft.com/office/drawing/2014/main" id="{AD4AED3D-57E8-3FF3-4020-4EDDA5108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9">
            <a:extLst>
              <a:ext uri="{FF2B5EF4-FFF2-40B4-BE49-F238E27FC236}">
                <a16:creationId xmlns:a16="http://schemas.microsoft.com/office/drawing/2014/main" id="{9642EDA0-F270-30CD-33BC-F16C628B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8EA52337-B8F8-8B91-B086-D0FF0CB2B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122635EA-A7B8-04FD-C71F-AEEE899F3798}"/>
              </a:ext>
            </a:extLst>
          </p:cNvPr>
          <p:cNvSpPr txBox="1"/>
          <p:nvPr/>
        </p:nvSpPr>
        <p:spPr>
          <a:xfrm>
            <a:off x="9178303" y="545944"/>
            <a:ext cx="3007552"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GIFT TYPES</a:t>
            </a:r>
            <a:endParaRPr lang="en-US" dirty="0"/>
          </a:p>
        </p:txBody>
      </p:sp>
      <p:sp>
        <p:nvSpPr>
          <p:cNvPr id="7" name="Google Shape;190;p31">
            <a:extLst>
              <a:ext uri="{FF2B5EF4-FFF2-40B4-BE49-F238E27FC236}">
                <a16:creationId xmlns:a16="http://schemas.microsoft.com/office/drawing/2014/main" id="{0F4BBAA0-6608-69AA-C21D-5A5F25976672}"/>
              </a:ext>
            </a:extLst>
          </p:cNvPr>
          <p:cNvSpPr txBox="1">
            <a:spLocks/>
          </p:cNvSpPr>
          <p:nvPr/>
        </p:nvSpPr>
        <p:spPr>
          <a:xfrm>
            <a:off x="4817577" y="1637226"/>
            <a:ext cx="5772635" cy="4758658"/>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000" dirty="0">
                <a:solidFill>
                  <a:srgbClr val="000000"/>
                </a:solidFill>
                <a:latin typeface="Trebuchet MS"/>
                <a:cs typeface="Segoe UI Light"/>
              </a:rPr>
              <a:t>Gifts can be made as follows:</a:t>
            </a:r>
          </a:p>
          <a:p>
            <a:pPr marL="457200" indent="-316865" algn="l">
              <a:spcBef>
                <a:spcPts val="120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Cash to parish</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Check from donor to parish or DoPB</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Credit Card</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Direct Debit / Bank Authorization</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Stocks / Securities, Matching Gift Foundations, Charitable Trusts, etc.</a:t>
            </a:r>
          </a:p>
          <a:p>
            <a:pPr algn="l">
              <a:spcBef>
                <a:spcPts val="1200"/>
              </a:spcBef>
            </a:pPr>
            <a:r>
              <a:rPr lang="en-US" sz="2000" dirty="0">
                <a:solidFill>
                  <a:srgbClr val="000000"/>
                </a:solidFill>
                <a:latin typeface="Trebuchet MS"/>
                <a:cs typeface="Segoe UI Light"/>
              </a:rPr>
              <a:t>These gifts may come as:</a:t>
            </a:r>
          </a:p>
          <a:p>
            <a:pPr marL="457200" indent="-316865" algn="l">
              <a:spcBef>
                <a:spcPts val="120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One-Time Gift (Paid in Full)</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Pledge with Down Payment</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Pledge</a:t>
            </a:r>
            <a:r>
              <a:rPr lang="en-US" sz="2000" dirty="0">
                <a:latin typeface="Trebuchet MS"/>
                <a:cs typeface="Segoe UI Light"/>
              </a:rPr>
              <a:t> with </a:t>
            </a:r>
            <a:r>
              <a:rPr lang="en-US" sz="2000" dirty="0">
                <a:solidFill>
                  <a:srgbClr val="FF0000"/>
                </a:solidFill>
                <a:latin typeface="Trebuchet MS"/>
                <a:cs typeface="Segoe UI Light"/>
              </a:rPr>
              <a:t>No </a:t>
            </a:r>
            <a:r>
              <a:rPr lang="en-US" sz="2000" dirty="0">
                <a:solidFill>
                  <a:srgbClr val="000000"/>
                </a:solidFill>
                <a:latin typeface="Trebuchet MS"/>
                <a:cs typeface="Segoe UI Light"/>
              </a:rPr>
              <a:t>Down Payment</a:t>
            </a:r>
          </a:p>
          <a:p>
            <a:pPr marL="457200" indent="-316865" algn="l">
              <a:spcBef>
                <a:spcPts val="0"/>
              </a:spcBef>
              <a:buClr>
                <a:srgbClr val="000000"/>
              </a:buClr>
              <a:buSzPct val="100000"/>
              <a:buFont typeface="Arial" panose="020B0604020202020204" pitchFamily="34" charset="0"/>
              <a:buChar char="●"/>
            </a:pPr>
            <a:r>
              <a:rPr lang="en-US" sz="2000" dirty="0">
                <a:solidFill>
                  <a:srgbClr val="000000"/>
                </a:solidFill>
                <a:latin typeface="Trebuchet MS"/>
                <a:cs typeface="Segoe UI Light"/>
              </a:rPr>
              <a:t>Payment on Pledge</a:t>
            </a:r>
          </a:p>
          <a:p>
            <a:pPr algn="l">
              <a:spcBef>
                <a:spcPts val="1200"/>
              </a:spcBef>
              <a:spcAft>
                <a:spcPts val="1200"/>
              </a:spcAft>
            </a:pPr>
            <a:endParaRPr lang="en-US"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8295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8B5F4-9648-D684-ED4E-421638CEA4CF}"/>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7F4FE867-CEF6-F8A6-FA63-52B14187B31A}"/>
              </a:ext>
            </a:extLst>
          </p:cNvPr>
          <p:cNvPicPr>
            <a:picLocks noChangeAspect="1"/>
          </p:cNvPicPr>
          <p:nvPr/>
        </p:nvPicPr>
        <p:blipFill>
          <a:blip r:embed="rId2"/>
          <a:srcRect l="9091" t="26908" r="-1" b="30776"/>
          <a:stretch>
            <a:fillRect/>
          </a:stretch>
        </p:blipFill>
        <p:spPr>
          <a:xfrm>
            <a:off x="1" y="12036"/>
            <a:ext cx="12191999" cy="6857990"/>
          </a:xfrm>
          <a:prstGeom prst="rect">
            <a:avLst/>
          </a:prstGeom>
        </p:spPr>
      </p:pic>
      <p:sp>
        <p:nvSpPr>
          <p:cNvPr id="66" name="Isosceles Triangle 65">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Parallelogram 67">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Title 18">
            <a:extLst>
              <a:ext uri="{FF2B5EF4-FFF2-40B4-BE49-F238E27FC236}">
                <a16:creationId xmlns:a16="http://schemas.microsoft.com/office/drawing/2014/main" id="{18DAF1E6-79E6-FBEB-2E23-48909D6F569C}"/>
              </a:ext>
            </a:extLst>
          </p:cNvPr>
          <p:cNvSpPr>
            <a:spLocks noGrp="1"/>
          </p:cNvSpPr>
          <p:nvPr>
            <p:ph type="title"/>
          </p:nvPr>
        </p:nvSpPr>
        <p:spPr>
          <a:xfrm>
            <a:off x="4419339" y="1678665"/>
            <a:ext cx="5578135" cy="1911202"/>
          </a:xfrm>
        </p:spPr>
        <p:txBody>
          <a:bodyPr vert="horz" lIns="91440" tIns="45720" rIns="91440" bIns="45720" rtlCol="0" anchor="b">
            <a:normAutofit/>
          </a:bodyPr>
          <a:lstStyle/>
          <a:p>
            <a:pPr>
              <a:lnSpc>
                <a:spcPct val="90000"/>
              </a:lnSpc>
            </a:pPr>
            <a:r>
              <a:rPr lang="en-US" sz="3800" dirty="0">
                <a:solidFill>
                  <a:schemeClr val="accent1"/>
                </a:solidFill>
              </a:rPr>
              <a:t>a. Timeline</a:t>
            </a:r>
            <a:br>
              <a:rPr lang="en-US" sz="3800" dirty="0">
                <a:solidFill>
                  <a:schemeClr val="accent1"/>
                </a:solidFill>
              </a:rPr>
            </a:br>
            <a:r>
              <a:rPr lang="en-US" sz="3800" dirty="0">
                <a:solidFill>
                  <a:schemeClr val="accent1"/>
                </a:solidFill>
              </a:rPr>
              <a:t>b. Transmittal Form </a:t>
            </a:r>
            <a:br>
              <a:rPr lang="en-US" sz="3800" dirty="0">
                <a:solidFill>
                  <a:schemeClr val="accent1"/>
                </a:solidFill>
              </a:rPr>
            </a:br>
            <a:r>
              <a:rPr lang="en-US" sz="3800" dirty="0">
                <a:solidFill>
                  <a:schemeClr val="accent1"/>
                </a:solidFill>
              </a:rPr>
              <a:t>c. Survey </a:t>
            </a:r>
            <a:endParaRPr lang="en-US" dirty="0">
              <a:solidFill>
                <a:schemeClr val="accent1"/>
              </a:solidFill>
            </a:endParaRPr>
          </a:p>
        </p:txBody>
      </p:sp>
      <p:sp>
        <p:nvSpPr>
          <p:cNvPr id="80"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30933C54-83C8-1F24-9F01-B9A103CE33B5}"/>
              </a:ext>
            </a:extLst>
          </p:cNvPr>
          <p:cNvSpPr txBox="1"/>
          <p:nvPr/>
        </p:nvSpPr>
        <p:spPr>
          <a:xfrm>
            <a:off x="3503688" y="545944"/>
            <a:ext cx="8673974"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HANDOUTS</a:t>
            </a:r>
          </a:p>
        </p:txBody>
      </p:sp>
    </p:spTree>
    <p:extLst>
      <p:ext uri="{BB962C8B-B14F-4D97-AF65-F5344CB8AC3E}">
        <p14:creationId xmlns:p14="http://schemas.microsoft.com/office/powerpoint/2010/main" val="4010626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B334-05CA-A685-D0CF-C73B2ADF06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B7A31C-4487-A373-8E99-D834E868CA14}"/>
              </a:ext>
            </a:extLst>
          </p:cNvPr>
          <p:cNvSpPr txBox="1"/>
          <p:nvPr/>
        </p:nvSpPr>
        <p:spPr>
          <a:xfrm>
            <a:off x="7661795" y="667243"/>
            <a:ext cx="4530205"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a:solidFill>
                  <a:schemeClr val="bg1"/>
                </a:solidFill>
              </a:rPr>
              <a:t>TRANSMITTALS COPIES</a:t>
            </a:r>
            <a:endParaRPr lang="en-US" dirty="0">
              <a:solidFill>
                <a:schemeClr val="bg1"/>
              </a:solidFill>
            </a:endParaRPr>
          </a:p>
        </p:txBody>
      </p:sp>
      <p:graphicFrame>
        <p:nvGraphicFramePr>
          <p:cNvPr id="22" name="Google Shape;370;p54">
            <a:extLst>
              <a:ext uri="{FF2B5EF4-FFF2-40B4-BE49-F238E27FC236}">
                <a16:creationId xmlns:a16="http://schemas.microsoft.com/office/drawing/2014/main" id="{3937B565-7C70-7E62-99BA-252A5AE18D43}"/>
              </a:ext>
            </a:extLst>
          </p:cNvPr>
          <p:cNvGraphicFramePr/>
          <p:nvPr>
            <p:extLst>
              <p:ext uri="{D42A27DB-BD31-4B8C-83A1-F6EECF244321}">
                <p14:modId xmlns:p14="http://schemas.microsoft.com/office/powerpoint/2010/main" val="1161643826"/>
              </p:ext>
            </p:extLst>
          </p:nvPr>
        </p:nvGraphicFramePr>
        <p:xfrm>
          <a:off x="1985865" y="2062066"/>
          <a:ext cx="8220269" cy="32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2410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8AC5C-F062-80F8-47F5-0F3CDFFAFFF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A162D40-8EB5-277C-819F-9D2CE4B052E7}"/>
              </a:ext>
            </a:extLst>
          </p:cNvPr>
          <p:cNvSpPr txBox="1"/>
          <p:nvPr/>
        </p:nvSpPr>
        <p:spPr>
          <a:xfrm>
            <a:off x="5607382" y="387324"/>
            <a:ext cx="6584618"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REFERENCE CELLS FOR GIFT TYPE</a:t>
            </a:r>
            <a:endParaRPr lang="en-US" dirty="0">
              <a:solidFill>
                <a:schemeClr val="bg1"/>
              </a:solidFill>
            </a:endParaRPr>
          </a:p>
        </p:txBody>
      </p:sp>
      <p:sp>
        <p:nvSpPr>
          <p:cNvPr id="4" name="TextBox 3">
            <a:extLst>
              <a:ext uri="{FF2B5EF4-FFF2-40B4-BE49-F238E27FC236}">
                <a16:creationId xmlns:a16="http://schemas.microsoft.com/office/drawing/2014/main" id="{59AD2E6D-1B28-9F67-40DB-8D105E835616}"/>
              </a:ext>
            </a:extLst>
          </p:cNvPr>
          <p:cNvSpPr txBox="1"/>
          <p:nvPr/>
        </p:nvSpPr>
        <p:spPr>
          <a:xfrm>
            <a:off x="445024" y="1127744"/>
            <a:ext cx="11473384" cy="3139321"/>
          </a:xfrm>
          <a:prstGeom prst="rect">
            <a:avLst/>
          </a:prstGeom>
          <a:noFill/>
        </p:spPr>
        <p:txBody>
          <a:bodyPr wrap="square">
            <a:spAutoFit/>
          </a:bodyPr>
          <a:lstStyle/>
          <a:p>
            <a:pPr marR="0" lvl="0" defTabSz="914400" rtl="0" eaLnBrk="1" fontAlgn="auto" latinLnBrk="0" hangingPunct="1">
              <a:lnSpc>
                <a:spcPct val="100000"/>
              </a:lnSpc>
              <a:spcAft>
                <a:spcPts val="0"/>
              </a:spcAft>
              <a:buClr>
                <a:srgbClr val="000000"/>
              </a:buClr>
              <a:buSzPct val="100000"/>
              <a:tabLst/>
              <a:defRPr/>
            </a:pPr>
            <a:r>
              <a:rPr lang="en-US" sz="1600" dirty="0">
                <a:solidFill>
                  <a:srgbClr val="000000"/>
                </a:solidFill>
                <a:latin typeface="Trebuchet MS"/>
                <a:cs typeface="Segoe UI Light"/>
              </a:rPr>
              <a:t>    </a:t>
            </a:r>
            <a:r>
              <a:rPr lang="en-US" dirty="0">
                <a:solidFill>
                  <a:srgbClr val="000000"/>
                </a:solidFill>
                <a:latin typeface="Trebuchet MS"/>
                <a:cs typeface="Segoe UI Light"/>
              </a:rPr>
              <a:t>Group donations by:</a:t>
            </a:r>
          </a:p>
          <a:p>
            <a:pPr marL="457200" marR="0" lvl="0" algn="l" defTabSz="914400" rtl="0" eaLnBrk="1" fontAlgn="auto" latinLnBrk="0" hangingPunct="1">
              <a:spcAft>
                <a:spcPts val="0"/>
              </a:spcAft>
              <a:buClr>
                <a:srgbClr val="000000"/>
              </a:buClr>
              <a:buSzPct val="100000"/>
              <a:buFont typeface="Arial" panose="020B0604020202020204" pitchFamily="34" charset="0"/>
              <a:buChar char="●"/>
              <a:tabLst/>
              <a:defRPr/>
            </a:pPr>
            <a:endParaRPr kumimoji="0" lang="en-US" sz="1600" b="0" i="0" u="sng" strike="noStrike" kern="1200" cap="none" spc="0" normalizeH="0" baseline="0" noProof="0" dirty="0">
              <a:ln>
                <a:noFill/>
              </a:ln>
              <a:solidFill>
                <a:srgbClr val="000000"/>
              </a:solidFill>
              <a:effectLst/>
              <a:uLnTx/>
              <a:uFillTx/>
              <a:latin typeface="Trebuchet MS"/>
              <a:ea typeface="+mn-ea"/>
              <a:cs typeface="Segoe UI Light"/>
            </a:endParaRPr>
          </a:p>
          <a:p>
            <a:pPr marL="457200" marR="0" lvl="0" algn="l" defTabSz="914400" rtl="0" eaLnBrk="1" fontAlgn="auto" latinLnBrk="0" hangingPunct="1">
              <a:spcAft>
                <a:spcPts val="0"/>
              </a:spcAft>
              <a:buClr>
                <a:srgbClr val="000000"/>
              </a:buClr>
              <a:buSzPct val="100000"/>
              <a:buFont typeface="Arial" panose="020B0604020202020204" pitchFamily="34" charset="0"/>
              <a:buChar char="●"/>
              <a:tabLst/>
              <a:defRPr/>
            </a:pPr>
            <a:r>
              <a:rPr kumimoji="0" lang="en-US" sz="1600" b="0" i="0" u="sng" strike="noStrike" kern="1200" cap="none" spc="0" normalizeH="0" baseline="0" noProof="0" dirty="0">
                <a:ln>
                  <a:noFill/>
                </a:ln>
                <a:solidFill>
                  <a:srgbClr val="000000"/>
                </a:solidFill>
                <a:effectLst/>
                <a:uLnTx/>
                <a:uFillTx/>
                <a:latin typeface="Trebuchet MS"/>
                <a:ea typeface="+mn-ea"/>
                <a:cs typeface="Segoe UI Light"/>
              </a:rPr>
              <a:t>Paid in Full</a:t>
            </a:r>
          </a:p>
          <a:p>
            <a:pPr marL="914400" marR="0" lvl="1" indent="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rebuchet MS"/>
                <a:ea typeface="+mn-ea"/>
                <a:cs typeface="Segoe UI Light"/>
              </a:rPr>
              <a:t>One-Time Gift</a:t>
            </a:r>
            <a:endParaRPr lang="en-US" sz="1600" dirty="0">
              <a:solidFill>
                <a:srgbClr val="000000"/>
              </a:solidFill>
              <a:latin typeface="Trebuchet MS"/>
              <a:cs typeface="Segoe UI Light"/>
            </a:endParaRPr>
          </a:p>
          <a:p>
            <a:pPr marL="914400" marR="0" lvl="1" indent="0" algn="l" defTabSz="914400" rtl="0" eaLnBrk="1" fontAlgn="auto" latinLnBrk="0" hangingPunct="1">
              <a:lnSpc>
                <a:spcPct val="100000"/>
              </a:lnSpc>
              <a:spcBef>
                <a:spcPts val="0"/>
              </a:spcBef>
              <a:spcAft>
                <a:spcPts val="0"/>
              </a:spcAft>
              <a:buClr>
                <a:srgbClr val="000000"/>
              </a:buClr>
              <a:buSzPct val="100000"/>
              <a:tabLst/>
              <a:defRPr/>
            </a:pPr>
            <a:endParaRPr lang="en-US" sz="1600" u="sng" dirty="0">
              <a:solidFill>
                <a:srgbClr val="000000"/>
              </a:solidFill>
              <a:latin typeface="Trebuchet MS"/>
              <a:cs typeface="Segoe UI Light"/>
            </a:endParaRPr>
          </a:p>
          <a:p>
            <a:pPr marL="457200" lvl="0">
              <a:buClr>
                <a:srgbClr val="000000"/>
              </a:buClr>
              <a:buSzPct val="100000"/>
              <a:buFont typeface="Arial" panose="020B0604020202020204" pitchFamily="34" charset="0"/>
              <a:buChar char="●"/>
              <a:defRPr/>
            </a:pPr>
            <a:r>
              <a:rPr lang="en-US" sz="1600" u="sng" dirty="0">
                <a:solidFill>
                  <a:srgbClr val="000000"/>
                </a:solidFill>
                <a:latin typeface="Trebuchet MS"/>
                <a:cs typeface="Segoe UI Light"/>
              </a:rPr>
              <a:t>Pledges</a:t>
            </a:r>
          </a:p>
          <a:p>
            <a:pPr marL="914400" lvl="1">
              <a:buClr>
                <a:srgbClr val="000000"/>
              </a:buClr>
              <a:buSzPct val="10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Trebuchet MS"/>
                <a:ea typeface="+mn-ea"/>
                <a:cs typeface="Segoe UI Light"/>
              </a:rPr>
              <a:t>Pledge with Down Payment</a:t>
            </a:r>
            <a:endParaRPr kumimoji="0" lang="en-US" sz="1600" b="0" i="0" u="none" strike="noStrike" kern="1200" cap="none" spc="0" normalizeH="0" baseline="0" noProof="0" dirty="0">
              <a:ln>
                <a:noFill/>
              </a:ln>
              <a:solidFill>
                <a:prstClr val="black"/>
              </a:solidFill>
              <a:effectLst/>
              <a:uLnTx/>
              <a:uFillTx/>
              <a:latin typeface="Trebuchet MS"/>
              <a:ea typeface="+mn-ea"/>
              <a:cs typeface="Segoe UI Light"/>
            </a:endParaRPr>
          </a:p>
          <a:p>
            <a:pPr marL="914400" lvl="1">
              <a:buClr>
                <a:srgbClr val="000000"/>
              </a:buClr>
              <a:buSzPct val="1000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Trebuchet MS"/>
                <a:ea typeface="+mn-ea"/>
                <a:cs typeface="Segoe UI Light"/>
              </a:rPr>
              <a:t>Pledge with </a:t>
            </a:r>
            <a:r>
              <a:rPr lang="en-US" sz="1600" dirty="0">
                <a:solidFill>
                  <a:srgbClr val="FF0000"/>
                </a:solidFill>
                <a:latin typeface="Trebuchet MS"/>
                <a:cs typeface="Segoe UI Light"/>
              </a:rPr>
              <a:t>N</a:t>
            </a:r>
            <a:r>
              <a:rPr kumimoji="0" lang="en-US" sz="1600" b="0" i="0" u="none" strike="noStrike" kern="1200" cap="none" spc="0" normalizeH="0" baseline="0" noProof="0" dirty="0">
                <a:ln>
                  <a:noFill/>
                </a:ln>
                <a:solidFill>
                  <a:srgbClr val="FF0000"/>
                </a:solidFill>
                <a:effectLst/>
                <a:uLnTx/>
                <a:uFillTx/>
                <a:latin typeface="Trebuchet MS"/>
                <a:ea typeface="+mn-ea"/>
                <a:cs typeface="Segoe UI Light"/>
              </a:rPr>
              <a:t>o </a:t>
            </a:r>
            <a:r>
              <a:rPr kumimoji="0" lang="en-US" sz="1600" b="0" i="0" u="none" strike="noStrike" kern="1200" cap="none" spc="0" normalizeH="0" baseline="0" noProof="0" dirty="0">
                <a:ln>
                  <a:noFill/>
                </a:ln>
                <a:solidFill>
                  <a:srgbClr val="000000"/>
                </a:solidFill>
                <a:effectLst/>
                <a:uLnTx/>
                <a:uFillTx/>
                <a:latin typeface="Trebuchet MS"/>
                <a:ea typeface="+mn-ea"/>
                <a:cs typeface="Segoe UI Light"/>
              </a:rPr>
              <a:t>Down Payment</a:t>
            </a:r>
          </a:p>
          <a:p>
            <a:pPr marL="914400" lvl="1">
              <a:buClr>
                <a:srgbClr val="000000"/>
              </a:buClr>
              <a:buSzPct val="10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Trebuchet MS"/>
                <a:ea typeface="+mn-ea"/>
                <a:cs typeface="Segoe UI Light"/>
              </a:rPr>
              <a:t>Payment on Pledge</a:t>
            </a:r>
          </a:p>
          <a:p>
            <a:pPr marL="914400" lvl="1">
              <a:buClr>
                <a:srgbClr val="000000"/>
              </a:buClr>
              <a:buSzPct val="100000"/>
              <a:defRPr/>
            </a:pPr>
            <a:endParaRPr lang="en-US" sz="1600" dirty="0">
              <a:solidFill>
                <a:srgbClr val="FF0000"/>
              </a:solidFill>
              <a:latin typeface="Trebuchet MS" panose="020B0603020202020204" pitchFamily="34" charset="0"/>
              <a:cs typeface="Segoe UI Light" panose="020B0502040204020203" pitchFamily="34" charset="0"/>
            </a:endParaRPr>
          </a:p>
          <a:p>
            <a:pPr marL="457200">
              <a:buClr>
                <a:srgbClr val="000000"/>
              </a:buClr>
              <a:buSzPct val="100000"/>
              <a:buFont typeface="Arial" panose="020B0604020202020204" pitchFamily="34" charset="0"/>
              <a:buChar char="●"/>
              <a:defRPr/>
            </a:pPr>
            <a:r>
              <a:rPr lang="en-US" sz="1600" dirty="0">
                <a:solidFill>
                  <a:srgbClr val="FF0000"/>
                </a:solidFill>
                <a:latin typeface="Trebuchet MS" panose="020B0603020202020204" pitchFamily="34" charset="0"/>
                <a:cs typeface="Segoe UI Light" panose="020B0502040204020203" pitchFamily="34" charset="0"/>
              </a:rPr>
              <a:t>Any miscellaneous or anonymous donations please add at the end of transmittal</a:t>
            </a:r>
          </a:p>
          <a:p>
            <a:pPr marL="457200" marR="0" lvl="0" indent="-316865"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Trebuchet MS"/>
              <a:ea typeface="+mn-ea"/>
              <a:cs typeface="Segoe UI Light"/>
            </a:endParaRPr>
          </a:p>
        </p:txBody>
      </p:sp>
      <p:pic>
        <p:nvPicPr>
          <p:cNvPr id="7" name="Picture 6">
            <a:extLst>
              <a:ext uri="{FF2B5EF4-FFF2-40B4-BE49-F238E27FC236}">
                <a16:creationId xmlns:a16="http://schemas.microsoft.com/office/drawing/2014/main" id="{41742120-BED6-AE28-6C6F-B028DC2CC416}"/>
              </a:ext>
            </a:extLst>
          </p:cNvPr>
          <p:cNvPicPr>
            <a:picLocks noChangeAspect="1"/>
          </p:cNvPicPr>
          <p:nvPr/>
        </p:nvPicPr>
        <p:blipFill>
          <a:blip r:embed="rId2"/>
          <a:stretch>
            <a:fillRect/>
          </a:stretch>
        </p:blipFill>
        <p:spPr>
          <a:xfrm>
            <a:off x="847875" y="4077477"/>
            <a:ext cx="10496249" cy="2302221"/>
          </a:xfrm>
          <a:prstGeom prst="rect">
            <a:avLst/>
          </a:prstGeom>
        </p:spPr>
      </p:pic>
      <p:sp>
        <p:nvSpPr>
          <p:cNvPr id="8" name="Google Shape;235;p37">
            <a:extLst>
              <a:ext uri="{FF2B5EF4-FFF2-40B4-BE49-F238E27FC236}">
                <a16:creationId xmlns:a16="http://schemas.microsoft.com/office/drawing/2014/main" id="{45CF9F61-70AC-C17A-0969-64E94709BF70}"/>
              </a:ext>
            </a:extLst>
          </p:cNvPr>
          <p:cNvSpPr/>
          <p:nvPr/>
        </p:nvSpPr>
        <p:spPr>
          <a:xfrm rot="5400000">
            <a:off x="4944889" y="-19535"/>
            <a:ext cx="2302221" cy="10496251"/>
          </a:xfrm>
          <a:prstGeom prst="rect">
            <a:avLst/>
          </a:prstGeom>
          <a:noFill/>
          <a:ln w="381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3952076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685F0A-DD54-5EF4-FCA4-576173DECC24}"/>
              </a:ext>
            </a:extLst>
          </p:cNvPr>
          <p:cNvSpPr txBox="1"/>
          <p:nvPr/>
        </p:nvSpPr>
        <p:spPr>
          <a:xfrm>
            <a:off x="5150498" y="88744"/>
            <a:ext cx="7041502"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HOW TO SUBMIT YOUR TRANSMITTAL</a:t>
            </a:r>
            <a:endParaRPr lang="en-US" dirty="0">
              <a:solidFill>
                <a:schemeClr val="bg1"/>
              </a:solidFill>
            </a:endParaRPr>
          </a:p>
        </p:txBody>
      </p:sp>
      <p:pic>
        <p:nvPicPr>
          <p:cNvPr id="4" name="Picture 3">
            <a:extLst>
              <a:ext uri="{FF2B5EF4-FFF2-40B4-BE49-F238E27FC236}">
                <a16:creationId xmlns:a16="http://schemas.microsoft.com/office/drawing/2014/main" id="{5946DAAB-EC6A-1036-5EC9-3AEE6FEF4947}"/>
              </a:ext>
            </a:extLst>
          </p:cNvPr>
          <p:cNvPicPr>
            <a:picLocks noChangeAspect="1"/>
          </p:cNvPicPr>
          <p:nvPr/>
        </p:nvPicPr>
        <p:blipFill>
          <a:blip r:embed="rId2"/>
          <a:stretch>
            <a:fillRect/>
          </a:stretch>
        </p:blipFill>
        <p:spPr>
          <a:xfrm>
            <a:off x="490124" y="858416"/>
            <a:ext cx="11387704" cy="5826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060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48A0E-9157-3074-E6DE-EDE85811C7D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D413458-574B-79D7-9B54-3D8C42C20202}"/>
              </a:ext>
            </a:extLst>
          </p:cNvPr>
          <p:cNvSpPr txBox="1"/>
          <p:nvPr/>
        </p:nvSpPr>
        <p:spPr>
          <a:xfrm>
            <a:off x="3433665" y="402460"/>
            <a:ext cx="8758335" cy="954107"/>
          </a:xfrm>
          <a:prstGeom prst="rect">
            <a:avLst/>
          </a:prstGeom>
          <a:solidFill>
            <a:srgbClr val="002060"/>
          </a:solidFill>
          <a:ln>
            <a:solidFill>
              <a:srgbClr val="002060"/>
            </a:solidFill>
          </a:ln>
        </p:spPr>
        <p:txBody>
          <a:bodyPr wrap="square" lIns="91440" tIns="45720" rIns="91440" bIns="45720" rtlCol="0" anchor="t">
            <a:spAutoFit/>
          </a:bodyPr>
          <a:lstStyle/>
          <a:p>
            <a:r>
              <a:rPr lang="en-US" sz="2800" dirty="0">
                <a:solidFill>
                  <a:schemeClr val="bg1"/>
                </a:solidFill>
              </a:rPr>
              <a:t>REFERENCE CELL FOR FAITH DIRECT, ONLINE GIVING, E-GIVING, AND 2ND COLLECTION.</a:t>
            </a:r>
          </a:p>
        </p:txBody>
      </p:sp>
      <p:sp>
        <p:nvSpPr>
          <p:cNvPr id="2" name="Google Shape;226;p36">
            <a:extLst>
              <a:ext uri="{FF2B5EF4-FFF2-40B4-BE49-F238E27FC236}">
                <a16:creationId xmlns:a16="http://schemas.microsoft.com/office/drawing/2014/main" id="{FA17DADB-54DC-63C4-FC7F-ABBFDD914623}"/>
              </a:ext>
            </a:extLst>
          </p:cNvPr>
          <p:cNvSpPr txBox="1">
            <a:spLocks/>
          </p:cNvSpPr>
          <p:nvPr/>
        </p:nvSpPr>
        <p:spPr>
          <a:xfrm>
            <a:off x="951723" y="2089046"/>
            <a:ext cx="9414588" cy="626162"/>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SzPts val="990"/>
            </a:pPr>
            <a:r>
              <a:rPr lang="en-US" sz="2000" dirty="0">
                <a:latin typeface="Trebuchet MS"/>
                <a:cs typeface="Segoe UI Light"/>
              </a:rPr>
              <a:t>You may also receive donations for DSA in your </a:t>
            </a:r>
            <a:r>
              <a:rPr lang="en-US" sz="2000" b="1" dirty="0">
                <a:solidFill>
                  <a:schemeClr val="accent4"/>
                </a:solidFill>
                <a:latin typeface="Trebuchet MS"/>
                <a:cs typeface="Segoe UI Light"/>
              </a:rPr>
              <a:t>second collections</a:t>
            </a:r>
            <a:r>
              <a:rPr lang="en-US" sz="2000" dirty="0">
                <a:latin typeface="Trebuchet MS"/>
                <a:cs typeface="Segoe UI Light"/>
              </a:rPr>
              <a:t> or through your parish’s </a:t>
            </a:r>
            <a:r>
              <a:rPr lang="en-US" sz="2000" b="1" dirty="0">
                <a:solidFill>
                  <a:schemeClr val="accent4"/>
                </a:solidFill>
                <a:latin typeface="Trebuchet MS"/>
                <a:cs typeface="Segoe UI Light"/>
              </a:rPr>
              <a:t>online giving system</a:t>
            </a:r>
            <a:r>
              <a:rPr lang="en-US" sz="2000" dirty="0">
                <a:latin typeface="Trebuchet MS"/>
                <a:cs typeface="Segoe UI Light"/>
              </a:rPr>
              <a:t> (e.g., Faith Direct). </a:t>
            </a:r>
            <a:endParaRPr lang="en-US" dirty="0"/>
          </a:p>
          <a:p>
            <a:pPr algn="l">
              <a:spcBef>
                <a:spcPts val="0"/>
              </a:spcBef>
              <a:buSzPts val="990"/>
            </a:pPr>
            <a:endParaRPr lang="en-US" sz="2000" dirty="0">
              <a:latin typeface="Trebuchet MS"/>
              <a:cs typeface="Segoe UI Light"/>
            </a:endParaRPr>
          </a:p>
          <a:p>
            <a:pPr algn="l">
              <a:spcBef>
                <a:spcPts val="0"/>
              </a:spcBef>
              <a:buSzPts val="990"/>
            </a:pPr>
            <a:r>
              <a:rPr lang="en-US" sz="2000" dirty="0">
                <a:latin typeface="Trebuchet MS"/>
                <a:cs typeface="Segoe UI Light"/>
              </a:rPr>
              <a:t>Please include these in your </a:t>
            </a:r>
            <a:r>
              <a:rPr lang="en-US" sz="2000" dirty="0">
                <a:solidFill>
                  <a:srgbClr val="FF0000"/>
                </a:solidFill>
                <a:latin typeface="Trebuchet MS"/>
                <a:cs typeface="Segoe UI Light"/>
              </a:rPr>
              <a:t>parish check </a:t>
            </a:r>
            <a:r>
              <a:rPr lang="en-US" sz="2000" dirty="0">
                <a:latin typeface="Trebuchet MS"/>
                <a:cs typeface="Segoe UI Light"/>
              </a:rPr>
              <a:t>and indicate on the transmittal sheet from where they were received.</a:t>
            </a:r>
            <a:endParaRPr lang="en-US" dirty="0"/>
          </a:p>
        </p:txBody>
      </p:sp>
      <p:pic>
        <p:nvPicPr>
          <p:cNvPr id="3" name="Picture 2">
            <a:extLst>
              <a:ext uri="{FF2B5EF4-FFF2-40B4-BE49-F238E27FC236}">
                <a16:creationId xmlns:a16="http://schemas.microsoft.com/office/drawing/2014/main" id="{CAAF8A17-4AB5-8FC7-44BE-93615275FF00}"/>
              </a:ext>
            </a:extLst>
          </p:cNvPr>
          <p:cNvPicPr>
            <a:picLocks noChangeAspect="1"/>
          </p:cNvPicPr>
          <p:nvPr/>
        </p:nvPicPr>
        <p:blipFill>
          <a:blip r:embed="rId2"/>
          <a:stretch>
            <a:fillRect/>
          </a:stretch>
        </p:blipFill>
        <p:spPr>
          <a:xfrm>
            <a:off x="158689" y="3447687"/>
            <a:ext cx="11874621" cy="2368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Google Shape;235;p37"/>
          <p:cNvSpPr/>
          <p:nvPr/>
        </p:nvSpPr>
        <p:spPr>
          <a:xfrm>
            <a:off x="10804848" y="3438331"/>
            <a:ext cx="1228461" cy="2378047"/>
          </a:xfrm>
          <a:prstGeom prst="rect">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4240744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68733-4EA9-CAF1-769F-80516F47D3F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FD6214-CDEA-8A5B-53A7-AC5C5EDB5FBC}"/>
              </a:ext>
            </a:extLst>
          </p:cNvPr>
          <p:cNvSpPr txBox="1"/>
          <p:nvPr/>
        </p:nvSpPr>
        <p:spPr>
          <a:xfrm>
            <a:off x="8341566" y="387324"/>
            <a:ext cx="3850433"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PARISH REPORTING</a:t>
            </a:r>
            <a:endParaRPr lang="en-US" dirty="0">
              <a:solidFill>
                <a:schemeClr val="bg1"/>
              </a:solidFill>
            </a:endParaRPr>
          </a:p>
        </p:txBody>
      </p:sp>
      <p:sp>
        <p:nvSpPr>
          <p:cNvPr id="2" name="Google Shape;226;p36">
            <a:extLst>
              <a:ext uri="{FF2B5EF4-FFF2-40B4-BE49-F238E27FC236}">
                <a16:creationId xmlns:a16="http://schemas.microsoft.com/office/drawing/2014/main" id="{E5BA6A34-E106-5458-32EB-65A6C7F68A2E}"/>
              </a:ext>
            </a:extLst>
          </p:cNvPr>
          <p:cNvSpPr txBox="1">
            <a:spLocks/>
          </p:cNvSpPr>
          <p:nvPr/>
        </p:nvSpPr>
        <p:spPr>
          <a:xfrm>
            <a:off x="391886" y="1122727"/>
            <a:ext cx="9414588" cy="513184"/>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SzPts val="990"/>
            </a:pPr>
            <a:r>
              <a:rPr lang="en-US" sz="2000" dirty="0">
                <a:latin typeface="Trebuchet MS"/>
                <a:cs typeface="Segoe UI Light"/>
              </a:rPr>
              <a:t>Reports are run every </a:t>
            </a:r>
            <a:r>
              <a:rPr lang="en-US" sz="2000" u="sng" dirty="0">
                <a:latin typeface="Trebuchet MS"/>
                <a:cs typeface="Segoe UI Light"/>
              </a:rPr>
              <a:t>Thursday</a:t>
            </a:r>
            <a:r>
              <a:rPr lang="en-US" sz="2000" dirty="0">
                <a:latin typeface="Trebuchet MS"/>
                <a:cs typeface="Segoe UI Light"/>
              </a:rPr>
              <a:t> and saved under FTP “Parish folder”.</a:t>
            </a:r>
            <a:endParaRPr lang="en-US" dirty="0"/>
          </a:p>
        </p:txBody>
      </p:sp>
      <p:sp>
        <p:nvSpPr>
          <p:cNvPr id="3" name="Google Shape;226;p36">
            <a:extLst>
              <a:ext uri="{FF2B5EF4-FFF2-40B4-BE49-F238E27FC236}">
                <a16:creationId xmlns:a16="http://schemas.microsoft.com/office/drawing/2014/main" id="{38FF4269-84E4-2C25-93F9-84671267E189}"/>
              </a:ext>
            </a:extLst>
          </p:cNvPr>
          <p:cNvSpPr txBox="1">
            <a:spLocks/>
          </p:cNvSpPr>
          <p:nvPr/>
        </p:nvSpPr>
        <p:spPr>
          <a:xfrm>
            <a:off x="391886" y="1786539"/>
            <a:ext cx="9414588" cy="513184"/>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SzPts val="990"/>
            </a:pPr>
            <a:r>
              <a:rPr lang="en-US" sz="2000" b="1" dirty="0">
                <a:latin typeface="Trebuchet MS"/>
                <a:cs typeface="Segoe UI Light"/>
              </a:rPr>
              <a:t>Excel Detail </a:t>
            </a:r>
            <a:r>
              <a:rPr lang="en-US" sz="2000" dirty="0">
                <a:latin typeface="Trebuchet MS"/>
                <a:cs typeface="Segoe UI Light"/>
              </a:rPr>
              <a:t>report by donor:</a:t>
            </a:r>
            <a:endParaRPr lang="en-US" dirty="0"/>
          </a:p>
        </p:txBody>
      </p:sp>
      <p:sp>
        <p:nvSpPr>
          <p:cNvPr id="4" name="Google Shape;226;p36">
            <a:extLst>
              <a:ext uri="{FF2B5EF4-FFF2-40B4-BE49-F238E27FC236}">
                <a16:creationId xmlns:a16="http://schemas.microsoft.com/office/drawing/2014/main" id="{6820D1A3-9DF7-5487-522B-73576D7A3A94}"/>
              </a:ext>
            </a:extLst>
          </p:cNvPr>
          <p:cNvSpPr txBox="1">
            <a:spLocks/>
          </p:cNvSpPr>
          <p:nvPr/>
        </p:nvSpPr>
        <p:spPr>
          <a:xfrm>
            <a:off x="391886" y="3172408"/>
            <a:ext cx="9414588" cy="513184"/>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SzPts val="990"/>
            </a:pPr>
            <a:r>
              <a:rPr lang="en-US" sz="2000" b="1" dirty="0">
                <a:latin typeface="Trebuchet MS"/>
                <a:cs typeface="Segoe UI Light"/>
              </a:rPr>
              <a:t>PDF Summary </a:t>
            </a:r>
            <a:r>
              <a:rPr lang="en-US" sz="2000" dirty="0">
                <a:latin typeface="Trebuchet MS"/>
                <a:cs typeface="Segoe UI Light"/>
              </a:rPr>
              <a:t>report by week with DSA Goal:</a:t>
            </a:r>
            <a:endParaRPr lang="en-US" dirty="0"/>
          </a:p>
        </p:txBody>
      </p:sp>
      <p:pic>
        <p:nvPicPr>
          <p:cNvPr id="11" name="Picture 10">
            <a:extLst>
              <a:ext uri="{FF2B5EF4-FFF2-40B4-BE49-F238E27FC236}">
                <a16:creationId xmlns:a16="http://schemas.microsoft.com/office/drawing/2014/main" id="{D80A4C02-11A8-42CC-DFDC-7A25051C26B4}"/>
              </a:ext>
            </a:extLst>
          </p:cNvPr>
          <p:cNvPicPr>
            <a:picLocks noChangeAspect="1"/>
          </p:cNvPicPr>
          <p:nvPr/>
        </p:nvPicPr>
        <p:blipFill>
          <a:blip r:embed="rId2"/>
          <a:stretch>
            <a:fillRect/>
          </a:stretch>
        </p:blipFill>
        <p:spPr>
          <a:xfrm>
            <a:off x="1578939" y="2372254"/>
            <a:ext cx="8675404" cy="695459"/>
          </a:xfrm>
          <a:prstGeom prst="rect">
            <a:avLst/>
          </a:prstGeom>
        </p:spPr>
      </p:pic>
      <p:pic>
        <p:nvPicPr>
          <p:cNvPr id="13" name="Picture 12">
            <a:extLst>
              <a:ext uri="{FF2B5EF4-FFF2-40B4-BE49-F238E27FC236}">
                <a16:creationId xmlns:a16="http://schemas.microsoft.com/office/drawing/2014/main" id="{2A45EF21-AFE6-E99B-6666-2D0330DA6127}"/>
              </a:ext>
            </a:extLst>
          </p:cNvPr>
          <p:cNvPicPr>
            <a:picLocks noChangeAspect="1"/>
          </p:cNvPicPr>
          <p:nvPr/>
        </p:nvPicPr>
        <p:blipFill>
          <a:blip r:embed="rId3"/>
          <a:stretch>
            <a:fillRect/>
          </a:stretch>
        </p:blipFill>
        <p:spPr>
          <a:xfrm>
            <a:off x="2225618" y="3739098"/>
            <a:ext cx="6825076" cy="2584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543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AE6190-7C54-CDAD-CCE7-BF9D1669CD9D}"/>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17F6F6B5-0296-268E-F416-15E8003724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9AA6A0BC-C956-208C-51A3-84029F24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6" name="Straight Connector 55">
              <a:extLst>
                <a:ext uri="{FF2B5EF4-FFF2-40B4-BE49-F238E27FC236}">
                  <a16:creationId xmlns:a16="http://schemas.microsoft.com/office/drawing/2014/main" id="{F157C4A2-0FB8-8FFF-1458-F08EEC43E0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DAC6CE0-0957-CDA4-AFB1-2094F36733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22B731F9-BF4B-FED2-168E-A34E06D3E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5">
              <a:extLst>
                <a:ext uri="{FF2B5EF4-FFF2-40B4-BE49-F238E27FC236}">
                  <a16:creationId xmlns:a16="http://schemas.microsoft.com/office/drawing/2014/main" id="{539F9F3E-24E2-C0F0-77CB-A0659F408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D0E59BE3-EB77-C0BF-F5FB-79285380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7">
              <a:extLst>
                <a:ext uri="{FF2B5EF4-FFF2-40B4-BE49-F238E27FC236}">
                  <a16:creationId xmlns:a16="http://schemas.microsoft.com/office/drawing/2014/main" id="{192E0E16-7CD4-B858-BEA5-9E67398A6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8">
              <a:extLst>
                <a:ext uri="{FF2B5EF4-FFF2-40B4-BE49-F238E27FC236}">
                  <a16:creationId xmlns:a16="http://schemas.microsoft.com/office/drawing/2014/main" id="{9DD4A249-A3D3-4D94-C729-AB1EE07F7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9">
              <a:extLst>
                <a:ext uri="{FF2B5EF4-FFF2-40B4-BE49-F238E27FC236}">
                  <a16:creationId xmlns:a16="http://schemas.microsoft.com/office/drawing/2014/main" id="{42F92C96-FE0F-95F5-9CEE-99A605192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C5254944-12CB-8BA8-86CE-3CF38FB07C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 name="Picture 1" descr="A blue and white background&#10;&#10;AI-generated content may be incorrect.">
            <a:extLst>
              <a:ext uri="{FF2B5EF4-FFF2-40B4-BE49-F238E27FC236}">
                <a16:creationId xmlns:a16="http://schemas.microsoft.com/office/drawing/2014/main" id="{C3703EC7-63F6-79C1-A5AB-1AB6F916753A}"/>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63295085-14FF-DA38-FCE3-946755E05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Parallelogram 67">
            <a:extLst>
              <a:ext uri="{FF2B5EF4-FFF2-40B4-BE49-F238E27FC236}">
                <a16:creationId xmlns:a16="http://schemas.microsoft.com/office/drawing/2014/main" id="{913BDA18-E4CA-3AD3-8A7C-5CC458B97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0" name="Straight Connector 69">
            <a:extLst>
              <a:ext uri="{FF2B5EF4-FFF2-40B4-BE49-F238E27FC236}">
                <a16:creationId xmlns:a16="http://schemas.microsoft.com/office/drawing/2014/main" id="{83FCBA50-4E69-F912-2237-953EE8F569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F98C6FA-C9DD-C4BC-5102-BD76F739E9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5FB93605-5F97-C92C-79BA-4029C421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Rectangle 25">
            <a:extLst>
              <a:ext uri="{FF2B5EF4-FFF2-40B4-BE49-F238E27FC236}">
                <a16:creationId xmlns:a16="http://schemas.microsoft.com/office/drawing/2014/main" id="{8013E06B-4050-FEA8-689B-0908F259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8" name="Isosceles Triangle 77">
            <a:extLst>
              <a:ext uri="{FF2B5EF4-FFF2-40B4-BE49-F238E27FC236}">
                <a16:creationId xmlns:a16="http://schemas.microsoft.com/office/drawing/2014/main" id="{8CE916DB-3259-002F-AB10-085554F30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itle 18">
            <a:extLst>
              <a:ext uri="{FF2B5EF4-FFF2-40B4-BE49-F238E27FC236}">
                <a16:creationId xmlns:a16="http://schemas.microsoft.com/office/drawing/2014/main" id="{D94A5B06-818E-70A6-A8EF-4FE98929EF88}"/>
              </a:ext>
            </a:extLst>
          </p:cNvPr>
          <p:cNvSpPr>
            <a:spLocks noGrp="1"/>
          </p:cNvSpPr>
          <p:nvPr>
            <p:ph type="title"/>
          </p:nvPr>
        </p:nvSpPr>
        <p:spPr>
          <a:xfrm>
            <a:off x="4293451" y="2079045"/>
            <a:ext cx="5233479" cy="2336358"/>
          </a:xfrm>
        </p:spPr>
        <p:txBody>
          <a:bodyPr vert="horz" lIns="91440" tIns="45720" rIns="91440" bIns="45720" rtlCol="0" anchor="b">
            <a:normAutofit/>
          </a:bodyPr>
          <a:lstStyle/>
          <a:p>
            <a:pPr algn="ctr">
              <a:lnSpc>
                <a:spcPct val="90000"/>
              </a:lnSpc>
            </a:pPr>
            <a:r>
              <a:rPr lang="en-US" sz="6000" dirty="0">
                <a:solidFill>
                  <a:schemeClr val="accent1"/>
                </a:solidFill>
              </a:rPr>
              <a:t>Parish Updates</a:t>
            </a:r>
          </a:p>
        </p:txBody>
      </p:sp>
      <p:sp>
        <p:nvSpPr>
          <p:cNvPr id="80" name="Rectangle 27">
            <a:extLst>
              <a:ext uri="{FF2B5EF4-FFF2-40B4-BE49-F238E27FC236}">
                <a16:creationId xmlns:a16="http://schemas.microsoft.com/office/drawing/2014/main" id="{3BF5024C-E473-F8F0-D2B4-0AEF5899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2" name="Rectangle 28">
            <a:extLst>
              <a:ext uri="{FF2B5EF4-FFF2-40B4-BE49-F238E27FC236}">
                <a16:creationId xmlns:a16="http://schemas.microsoft.com/office/drawing/2014/main" id="{6544380D-9A1A-E45B-35DF-418C03B3B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4" name="Rectangle 29">
            <a:extLst>
              <a:ext uri="{FF2B5EF4-FFF2-40B4-BE49-F238E27FC236}">
                <a16:creationId xmlns:a16="http://schemas.microsoft.com/office/drawing/2014/main" id="{42422E7B-ABD5-82BA-3FB7-5ECBB4DFF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E1F35CB6-4DD9-5D4C-6FC3-6D46F3EAC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49443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484C5-5961-1EA1-E947-4FAB25C59F94}"/>
            </a:ext>
          </a:extLst>
        </p:cNvPr>
        <p:cNvGrpSpPr/>
        <p:nvPr/>
      </p:nvGrpSpPr>
      <p:grpSpPr>
        <a:xfrm>
          <a:off x="0" y="0"/>
          <a:ext cx="0" cy="0"/>
          <a:chOff x="0" y="0"/>
          <a:chExt cx="0" cy="0"/>
        </a:xfrm>
      </p:grpSpPr>
      <p:sp>
        <p:nvSpPr>
          <p:cNvPr id="4" name="Title 18">
            <a:extLst>
              <a:ext uri="{FF2B5EF4-FFF2-40B4-BE49-F238E27FC236}">
                <a16:creationId xmlns:a16="http://schemas.microsoft.com/office/drawing/2014/main" id="{A269BE38-6C47-94D5-C4C9-7AF30C6B58B8}"/>
              </a:ext>
            </a:extLst>
          </p:cNvPr>
          <p:cNvSpPr txBox="1">
            <a:spLocks/>
          </p:cNvSpPr>
          <p:nvPr/>
        </p:nvSpPr>
        <p:spPr>
          <a:xfrm>
            <a:off x="2985797" y="791083"/>
            <a:ext cx="9206203" cy="527050"/>
          </a:xfrm>
          <a:prstGeom prst="rect">
            <a:avLst/>
          </a:prstGeom>
          <a:solidFill>
            <a:srgbClr val="002060"/>
          </a:solidFill>
        </p:spPr>
        <p:txBody>
          <a:bodyPr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Parishioner contact information form</a:t>
            </a:r>
          </a:p>
        </p:txBody>
      </p:sp>
      <p:pic>
        <p:nvPicPr>
          <p:cNvPr id="5" name="Picture 4">
            <a:extLst>
              <a:ext uri="{FF2B5EF4-FFF2-40B4-BE49-F238E27FC236}">
                <a16:creationId xmlns:a16="http://schemas.microsoft.com/office/drawing/2014/main" id="{4B7B366C-338B-7549-CEED-2C97697623A0}"/>
              </a:ext>
            </a:extLst>
          </p:cNvPr>
          <p:cNvPicPr>
            <a:picLocks noChangeAspect="1"/>
          </p:cNvPicPr>
          <p:nvPr/>
        </p:nvPicPr>
        <p:blipFill>
          <a:blip r:embed="rId2"/>
          <a:stretch>
            <a:fillRect/>
          </a:stretch>
        </p:blipFill>
        <p:spPr>
          <a:xfrm>
            <a:off x="696568" y="1919235"/>
            <a:ext cx="10956782" cy="3587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8949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B5B19-C17F-6268-BF1D-2187111BB3E7}"/>
            </a:ext>
          </a:extLst>
        </p:cNvPr>
        <p:cNvGrpSpPr/>
        <p:nvPr/>
      </p:nvGrpSpPr>
      <p:grpSpPr>
        <a:xfrm>
          <a:off x="0" y="0"/>
          <a:ext cx="0" cy="0"/>
          <a:chOff x="0" y="0"/>
          <a:chExt cx="0" cy="0"/>
        </a:xfrm>
      </p:grpSpPr>
      <p:sp>
        <p:nvSpPr>
          <p:cNvPr id="8" name="Title 18">
            <a:extLst>
              <a:ext uri="{FF2B5EF4-FFF2-40B4-BE49-F238E27FC236}">
                <a16:creationId xmlns:a16="http://schemas.microsoft.com/office/drawing/2014/main" id="{1E09672C-FE04-F42F-B36C-E32B67952CE9}"/>
              </a:ext>
            </a:extLst>
          </p:cNvPr>
          <p:cNvSpPr txBox="1">
            <a:spLocks/>
          </p:cNvSpPr>
          <p:nvPr/>
        </p:nvSpPr>
        <p:spPr>
          <a:xfrm>
            <a:off x="8574833" y="475301"/>
            <a:ext cx="3523859"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a:solidFill>
                  <a:schemeClr val="bg1"/>
                </a:solidFill>
              </a:rPr>
              <a:t>key details</a:t>
            </a:r>
            <a:endParaRPr lang="en-US" dirty="0"/>
          </a:p>
        </p:txBody>
      </p:sp>
      <p:graphicFrame>
        <p:nvGraphicFramePr>
          <p:cNvPr id="41" name="Google Shape;377;p55">
            <a:extLst>
              <a:ext uri="{FF2B5EF4-FFF2-40B4-BE49-F238E27FC236}">
                <a16:creationId xmlns:a16="http://schemas.microsoft.com/office/drawing/2014/main" id="{80C34654-5EFC-2EDA-67E6-39A37F5FFDE3}"/>
              </a:ext>
            </a:extLst>
          </p:cNvPr>
          <p:cNvGraphicFramePr/>
          <p:nvPr>
            <p:extLst>
              <p:ext uri="{D42A27DB-BD31-4B8C-83A1-F6EECF244321}">
                <p14:modId xmlns:p14="http://schemas.microsoft.com/office/powerpoint/2010/main" val="3064800020"/>
              </p:ext>
            </p:extLst>
          </p:nvPr>
        </p:nvGraphicFramePr>
        <p:xfrm>
          <a:off x="1087044" y="1436915"/>
          <a:ext cx="9353193" cy="4587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0426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CD5D-6AE2-7403-17C4-5580F22C0D22}"/>
            </a:ext>
          </a:extLst>
        </p:cNvPr>
        <p:cNvGrpSpPr/>
        <p:nvPr/>
      </p:nvGrpSpPr>
      <p:grpSpPr>
        <a:xfrm>
          <a:off x="0" y="0"/>
          <a:ext cx="0" cy="0"/>
          <a:chOff x="0" y="0"/>
          <a:chExt cx="0" cy="0"/>
        </a:xfrm>
      </p:grpSpPr>
      <p:sp>
        <p:nvSpPr>
          <p:cNvPr id="4" name="Google Shape;384;p56">
            <a:extLst>
              <a:ext uri="{FF2B5EF4-FFF2-40B4-BE49-F238E27FC236}">
                <a16:creationId xmlns:a16="http://schemas.microsoft.com/office/drawing/2014/main" id="{9498F688-07C1-23F5-471F-2B0D40E2535F}"/>
              </a:ext>
            </a:extLst>
          </p:cNvPr>
          <p:cNvSpPr txBox="1">
            <a:spLocks/>
          </p:cNvSpPr>
          <p:nvPr/>
        </p:nvSpPr>
        <p:spPr>
          <a:xfrm>
            <a:off x="994205" y="1702868"/>
            <a:ext cx="8152104" cy="3939611"/>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000" b="1" dirty="0">
                <a:solidFill>
                  <a:srgbClr val="000000"/>
                </a:solidFill>
                <a:latin typeface="Trebuchet MS"/>
                <a:cs typeface="Segoe UI Light"/>
              </a:rPr>
              <a:t>Include (</a:t>
            </a:r>
            <a:r>
              <a:rPr lang="en-US" sz="2000" b="1" dirty="0">
                <a:solidFill>
                  <a:srgbClr val="FF0000"/>
                </a:solidFill>
                <a:latin typeface="Trebuchet MS"/>
                <a:cs typeface="Segoe UI Light"/>
              </a:rPr>
              <a:t>Highest Priority</a:t>
            </a:r>
            <a:r>
              <a:rPr lang="en-US" sz="2000" b="1" dirty="0">
                <a:solidFill>
                  <a:srgbClr val="000000"/>
                </a:solidFill>
                <a:latin typeface="Trebuchet MS"/>
                <a:cs typeface="Segoe UI Light"/>
              </a:rPr>
              <a:t>):</a:t>
            </a:r>
          </a:p>
          <a:p>
            <a:pPr marL="457200" indent="-342900" algn="l">
              <a:spcBef>
                <a:spcPts val="120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Address </a:t>
            </a: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Phone Number</a:t>
            </a: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Email</a:t>
            </a:r>
          </a:p>
          <a:p>
            <a:pPr algn="l">
              <a:spcBef>
                <a:spcPts val="1200"/>
              </a:spcBef>
            </a:pPr>
            <a:r>
              <a:rPr lang="en-US" sz="2000" b="1" dirty="0">
                <a:solidFill>
                  <a:srgbClr val="000000"/>
                </a:solidFill>
                <a:latin typeface="Trebuchet MS"/>
                <a:cs typeface="Segoe UI Light"/>
              </a:rPr>
              <a:t>Include if Possible:</a:t>
            </a:r>
          </a:p>
          <a:p>
            <a:pPr marL="457200" indent="-342900" algn="l">
              <a:spcBef>
                <a:spcPts val="120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Spouse’s Name</a:t>
            </a: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Spouse’s Email</a:t>
            </a:r>
          </a:p>
          <a:p>
            <a:pPr marL="457200" indent="-342900" algn="l">
              <a:spcBef>
                <a:spcPts val="0"/>
              </a:spcBef>
              <a:buClr>
                <a:srgbClr val="000000"/>
              </a:buClr>
              <a:buSzPts val="1800"/>
              <a:buFont typeface="Arial" panose="020B0604020202020204" pitchFamily="34" charset="0"/>
              <a:buChar char="●"/>
            </a:pPr>
            <a:r>
              <a:rPr lang="en-US" sz="2000" dirty="0">
                <a:solidFill>
                  <a:srgbClr val="000000"/>
                </a:solidFill>
                <a:latin typeface="Trebuchet MS"/>
                <a:cs typeface="Segoe UI Light"/>
              </a:rPr>
              <a:t>Spouse’s Phone Number</a:t>
            </a:r>
          </a:p>
          <a:p>
            <a:pPr marL="457200" indent="-342900" algn="l">
              <a:spcBef>
                <a:spcPts val="0"/>
              </a:spcBef>
              <a:buClr>
                <a:srgbClr val="000000"/>
              </a:buClr>
              <a:buSzPts val="1800"/>
              <a:buFont typeface="Arial" panose="020B0604020202020204" pitchFamily="34" charset="0"/>
              <a:buChar char="●"/>
            </a:pPr>
            <a:endParaRPr lang="en-US" sz="2000" dirty="0">
              <a:solidFill>
                <a:srgbClr val="000000"/>
              </a:solidFill>
              <a:latin typeface="Trebuchet MS"/>
              <a:cs typeface="Segoe UI Light" panose="020B0502040204020203" pitchFamily="34" charset="0"/>
            </a:endParaRPr>
          </a:p>
          <a:p>
            <a:pPr algn="l">
              <a:spcBef>
                <a:spcPts val="1200"/>
              </a:spcBef>
              <a:spcAft>
                <a:spcPts val="1200"/>
              </a:spcAft>
            </a:pPr>
            <a:r>
              <a:rPr lang="en-US" sz="2000" dirty="0">
                <a:latin typeface="Trebuchet MS"/>
                <a:cs typeface="Segoe UI Light"/>
              </a:rPr>
              <a:t>If any of this information is </a:t>
            </a:r>
            <a:r>
              <a:rPr lang="en-US" sz="2000" b="1" dirty="0">
                <a:solidFill>
                  <a:srgbClr val="FF0000"/>
                </a:solidFill>
                <a:latin typeface="Trebuchet MS"/>
                <a:cs typeface="Segoe UI Light"/>
              </a:rPr>
              <a:t>new</a:t>
            </a:r>
            <a:r>
              <a:rPr lang="en-US" sz="2000" dirty="0">
                <a:latin typeface="Trebuchet MS"/>
                <a:cs typeface="Segoe UI Light"/>
              </a:rPr>
              <a:t>, being provided to your parish by the parishioner as an update, </a:t>
            </a:r>
            <a:r>
              <a:rPr lang="en-US" sz="2000" b="1" dirty="0">
                <a:solidFill>
                  <a:srgbClr val="FF0000"/>
                </a:solidFill>
                <a:latin typeface="Trebuchet MS"/>
                <a:cs typeface="Segoe UI Light"/>
              </a:rPr>
              <a:t>please indicate this on the transmittal sheet</a:t>
            </a:r>
            <a:r>
              <a:rPr lang="en-US" sz="2000" dirty="0">
                <a:solidFill>
                  <a:srgbClr val="FF0000"/>
                </a:solidFill>
                <a:latin typeface="Trebuchet MS"/>
                <a:cs typeface="Segoe UI Light"/>
              </a:rPr>
              <a:t> </a:t>
            </a:r>
            <a:r>
              <a:rPr lang="en-US" sz="2000" dirty="0">
                <a:latin typeface="Trebuchet MS"/>
                <a:cs typeface="Segoe UI Light"/>
              </a:rPr>
              <a:t>so that we know to make the appropriate updates in our diocesan database.</a:t>
            </a:r>
          </a:p>
          <a:p>
            <a:pPr algn="l">
              <a:spcBef>
                <a:spcPts val="1200"/>
              </a:spcBef>
              <a:spcAft>
                <a:spcPts val="1200"/>
              </a:spcAft>
            </a:pPr>
            <a:endParaRPr lang="en-US" sz="2000" dirty="0">
              <a:solidFill>
                <a:srgbClr val="000000"/>
              </a:solidFill>
              <a:latin typeface="Trebuchet MS"/>
              <a:cs typeface="Segoe UI Light" panose="020B0502040204020203" pitchFamily="34" charset="0"/>
            </a:endParaRPr>
          </a:p>
        </p:txBody>
      </p:sp>
      <p:sp>
        <p:nvSpPr>
          <p:cNvPr id="8" name="Title 18">
            <a:extLst>
              <a:ext uri="{FF2B5EF4-FFF2-40B4-BE49-F238E27FC236}">
                <a16:creationId xmlns:a16="http://schemas.microsoft.com/office/drawing/2014/main" id="{81E80A1A-0A1D-E3E0-4238-4944F3494D07}"/>
              </a:ext>
            </a:extLst>
          </p:cNvPr>
          <p:cNvSpPr txBox="1">
            <a:spLocks/>
          </p:cNvSpPr>
          <p:nvPr/>
        </p:nvSpPr>
        <p:spPr>
          <a:xfrm>
            <a:off x="5605958" y="484632"/>
            <a:ext cx="6586041"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PARISHIONER INFORMATION</a:t>
            </a:r>
            <a:endParaRPr lang="en-US" dirty="0"/>
          </a:p>
        </p:txBody>
      </p:sp>
    </p:spTree>
    <p:extLst>
      <p:ext uri="{BB962C8B-B14F-4D97-AF65-F5344CB8AC3E}">
        <p14:creationId xmlns:p14="http://schemas.microsoft.com/office/powerpoint/2010/main" val="1779358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2D0D5D-7967-6267-5B79-D9DF0D9D2E00}"/>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47CDE17-06F4-4FCE-8BFE-AD89EACB7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4A64534B-C7D9-476B-876D-0A9259D50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527E124-CDC8-4D04-848D-E43E18F425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A768FF94-39B1-44FB-9670-D6F5007FB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FCE6337A-0F72-4D0B-81DA-748DC80AB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2972CF86-A510-4E29-8CED-C0612D080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51B0A8D9-B28B-4CE3-8AB6-6633ADD99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525DA9CC-B1B1-4F33-9ED2-89012EA5B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6AE546F2-92C0-4C9C-BF28-052A7D0A3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1111385C-91E7-44E8-AAE5-019E48D76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54455A30-C651-4002-BE70-2A0F05BA3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5" name="Rectangle 24">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9" name="Google Shape;391;p57">
            <a:extLst>
              <a:ext uri="{FF2B5EF4-FFF2-40B4-BE49-F238E27FC236}">
                <a16:creationId xmlns:a16="http://schemas.microsoft.com/office/drawing/2014/main" id="{D546D265-B2CE-9AF2-3CCC-6E86854A96D4}"/>
              </a:ext>
            </a:extLst>
          </p:cNvPr>
          <p:cNvGraphicFramePr/>
          <p:nvPr>
            <p:extLst>
              <p:ext uri="{D42A27DB-BD31-4B8C-83A1-F6EECF244321}">
                <p14:modId xmlns:p14="http://schemas.microsoft.com/office/powerpoint/2010/main" val="200862142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8">
            <a:extLst>
              <a:ext uri="{FF2B5EF4-FFF2-40B4-BE49-F238E27FC236}">
                <a16:creationId xmlns:a16="http://schemas.microsoft.com/office/drawing/2014/main" id="{1B7EBD0B-8B44-C384-2714-91B3B4123350}"/>
              </a:ext>
            </a:extLst>
          </p:cNvPr>
          <p:cNvSpPr txBox="1">
            <a:spLocks/>
          </p:cNvSpPr>
          <p:nvPr/>
        </p:nvSpPr>
        <p:spPr>
          <a:xfrm>
            <a:off x="6008914" y="484632"/>
            <a:ext cx="6183085"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PARISHIONER Updates</a:t>
            </a:r>
            <a:endParaRPr lang="en-US" dirty="0"/>
          </a:p>
        </p:txBody>
      </p:sp>
    </p:spTree>
    <p:extLst>
      <p:ext uri="{BB962C8B-B14F-4D97-AF65-F5344CB8AC3E}">
        <p14:creationId xmlns:p14="http://schemas.microsoft.com/office/powerpoint/2010/main" val="297846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oogle Shape;412;p60">
            <a:extLst>
              <a:ext uri="{FF2B5EF4-FFF2-40B4-BE49-F238E27FC236}">
                <a16:creationId xmlns:a16="http://schemas.microsoft.com/office/drawing/2014/main" id="{047ADE12-61AB-2E42-D042-38AAC0A028A3}"/>
              </a:ext>
            </a:extLst>
          </p:cNvPr>
          <p:cNvGraphicFramePr/>
          <p:nvPr>
            <p:extLst>
              <p:ext uri="{D42A27DB-BD31-4B8C-83A1-F6EECF244321}">
                <p14:modId xmlns:p14="http://schemas.microsoft.com/office/powerpoint/2010/main" val="1530382058"/>
              </p:ext>
            </p:extLst>
          </p:nvPr>
        </p:nvGraphicFramePr>
        <p:xfrm>
          <a:off x="343418" y="2593912"/>
          <a:ext cx="11243905" cy="3880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Title 18">
            <a:extLst>
              <a:ext uri="{FF2B5EF4-FFF2-40B4-BE49-F238E27FC236}">
                <a16:creationId xmlns:a16="http://schemas.microsoft.com/office/drawing/2014/main" id="{6820B626-47FE-82A5-8A9D-B96D3ED80C0E}"/>
              </a:ext>
            </a:extLst>
          </p:cNvPr>
          <p:cNvSpPr txBox="1">
            <a:spLocks/>
          </p:cNvSpPr>
          <p:nvPr/>
        </p:nvSpPr>
        <p:spPr>
          <a:xfrm>
            <a:off x="5605958" y="484632"/>
            <a:ext cx="6586041"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OFFICE OF DEVELOPMENT</a:t>
            </a:r>
            <a:endParaRPr lang="en-US" dirty="0"/>
          </a:p>
        </p:txBody>
      </p:sp>
      <p:pic>
        <p:nvPicPr>
          <p:cNvPr id="2" name="Picture 1">
            <a:extLst>
              <a:ext uri="{FF2B5EF4-FFF2-40B4-BE49-F238E27FC236}">
                <a16:creationId xmlns:a16="http://schemas.microsoft.com/office/drawing/2014/main" id="{E1DC99E7-549E-55C7-DAD2-7ACF9A1EF3EA}"/>
              </a:ext>
            </a:extLst>
          </p:cNvPr>
          <p:cNvPicPr>
            <a:picLocks noChangeAspect="1"/>
          </p:cNvPicPr>
          <p:nvPr/>
        </p:nvPicPr>
        <p:blipFill>
          <a:blip r:embed="rId7"/>
          <a:srcRect/>
          <a:stretch/>
        </p:blipFill>
        <p:spPr>
          <a:xfrm>
            <a:off x="707313" y="451285"/>
            <a:ext cx="1597348" cy="1597348"/>
          </a:xfrm>
          <a:prstGeom prst="rect">
            <a:avLst/>
          </a:prstGeom>
        </p:spPr>
      </p:pic>
      <p:sp>
        <p:nvSpPr>
          <p:cNvPr id="4" name="TextBox 3">
            <a:extLst>
              <a:ext uri="{FF2B5EF4-FFF2-40B4-BE49-F238E27FC236}">
                <a16:creationId xmlns:a16="http://schemas.microsoft.com/office/drawing/2014/main" id="{67F13F16-C523-54C2-3160-B8FCB8121F1A}"/>
              </a:ext>
            </a:extLst>
          </p:cNvPr>
          <p:cNvSpPr txBox="1"/>
          <p:nvPr/>
        </p:nvSpPr>
        <p:spPr>
          <a:xfrm>
            <a:off x="5605958" y="1341132"/>
            <a:ext cx="6102220" cy="923330"/>
          </a:xfrm>
          <a:prstGeom prst="rect">
            <a:avLst/>
          </a:prstGeom>
          <a:noFill/>
        </p:spPr>
        <p:txBody>
          <a:bodyPr wrap="square">
            <a:spAutoFit/>
          </a:bodyPr>
          <a:lstStyle/>
          <a:p>
            <a:r>
              <a:rPr lang="en-US" sz="1800" b="1" i="1" dirty="0">
                <a:solidFill>
                  <a:schemeClr val="tx1"/>
                </a:solidFill>
                <a:latin typeface="+mn-lt"/>
              </a:rPr>
              <a:t>Team rules of engagement </a:t>
            </a:r>
            <a:r>
              <a:rPr lang="en-US" sz="1800" i="1" dirty="0">
                <a:solidFill>
                  <a:schemeClr val="tx1"/>
                </a:solidFill>
                <a:latin typeface="+mn-lt"/>
              </a:rPr>
              <a:t>(call donors back within 24 hours, excellent customer service, cultivate a culture of philanthropy, educate donors)</a:t>
            </a:r>
            <a:endParaRPr lang="en-US" dirty="0"/>
          </a:p>
        </p:txBody>
      </p:sp>
    </p:spTree>
    <p:extLst>
      <p:ext uri="{BB962C8B-B14F-4D97-AF65-F5344CB8AC3E}">
        <p14:creationId xmlns:p14="http://schemas.microsoft.com/office/powerpoint/2010/main" val="3697716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CE5E1-78BB-9409-2BA2-4F47E643106F}"/>
            </a:ext>
          </a:extLst>
        </p:cNvPr>
        <p:cNvGrpSpPr/>
        <p:nvPr/>
      </p:nvGrpSpPr>
      <p:grpSpPr>
        <a:xfrm>
          <a:off x="0" y="0"/>
          <a:ext cx="0" cy="0"/>
          <a:chOff x="0" y="0"/>
          <a:chExt cx="0" cy="0"/>
        </a:xfrm>
      </p:grpSpPr>
      <p:sp>
        <p:nvSpPr>
          <p:cNvPr id="4" name="Google Shape;397;p58">
            <a:extLst>
              <a:ext uri="{FF2B5EF4-FFF2-40B4-BE49-F238E27FC236}">
                <a16:creationId xmlns:a16="http://schemas.microsoft.com/office/drawing/2014/main" id="{D8C779D2-D4DD-8C57-27E2-6EBBB1B2856E}"/>
              </a:ext>
            </a:extLst>
          </p:cNvPr>
          <p:cNvSpPr txBox="1">
            <a:spLocks/>
          </p:cNvSpPr>
          <p:nvPr/>
        </p:nvSpPr>
        <p:spPr>
          <a:xfrm>
            <a:off x="677132" y="1440425"/>
            <a:ext cx="8951926" cy="4442111"/>
          </a:xfrm>
          <a:prstGeom prst="rect">
            <a:avLst/>
          </a:prstGeom>
        </p:spPr>
        <p:txBody>
          <a:bodyPr spcFirstLastPara="1" vert="horz" wrap="square" lIns="91425" tIns="91425" rIns="91425" bIns="91425" rtlCol="0" anchor="t"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42900" algn="l">
              <a:spcBef>
                <a:spcPts val="0"/>
              </a:spcBef>
              <a:buClr>
                <a:srgbClr val="000000"/>
              </a:buClr>
              <a:buSzPts val="1800"/>
              <a:buFont typeface="Arial" panose="020B0604020202020204" pitchFamily="34" charset="0"/>
              <a:buChar char="●"/>
            </a:pPr>
            <a:r>
              <a:rPr lang="en-US" sz="1800" dirty="0">
                <a:solidFill>
                  <a:srgbClr val="000000"/>
                </a:solidFill>
                <a:latin typeface="Trebuchet MS"/>
                <a:cs typeface="Segoe UI Light"/>
              </a:rPr>
              <a:t>Do not send </a:t>
            </a:r>
            <a:r>
              <a:rPr lang="en-US" sz="1800" dirty="0">
                <a:solidFill>
                  <a:srgbClr val="FF0000"/>
                </a:solidFill>
                <a:latin typeface="Trebuchet MS"/>
                <a:cs typeface="Segoe UI Light"/>
              </a:rPr>
              <a:t>loose cash or checks made out to your parish in transmittals.</a:t>
            </a:r>
          </a:p>
          <a:p>
            <a:pPr marL="914400" lvl="1" indent="-342900" algn="l">
              <a:spcBef>
                <a:spcPts val="0"/>
              </a:spcBef>
              <a:buClr>
                <a:srgbClr val="000000"/>
              </a:buClr>
              <a:buSzPts val="1800"/>
              <a:buFont typeface="Arial" panose="020B0604020202020204" pitchFamily="34" charset="0"/>
              <a:buChar char="●"/>
            </a:pPr>
            <a:endParaRPr lang="en-US" sz="1400" dirty="0">
              <a:solidFill>
                <a:srgbClr val="FF0000"/>
              </a:solidFill>
              <a:latin typeface="Trebuchet MS"/>
              <a:cs typeface="Segoe UI Light"/>
            </a:endParaRPr>
          </a:p>
          <a:p>
            <a:pPr marL="914400" lvl="1" indent="-317500" algn="l">
              <a:spcBef>
                <a:spcPts val="0"/>
              </a:spcBef>
              <a:buClr>
                <a:srgbClr val="000000"/>
              </a:buClr>
              <a:buSzPts val="1400"/>
              <a:buFont typeface="Arial" panose="020B0604020202020204" pitchFamily="34" charset="0"/>
              <a:buChar char="○"/>
            </a:pPr>
            <a:r>
              <a:rPr lang="en-US" sz="1800" dirty="0">
                <a:solidFill>
                  <a:srgbClr val="000000"/>
                </a:solidFill>
                <a:latin typeface="Trebuchet MS"/>
                <a:cs typeface="Segoe UI Light"/>
              </a:rPr>
              <a:t>Record and deposit all checks and cash in a timely manner. </a:t>
            </a:r>
          </a:p>
          <a:p>
            <a:pPr marL="914400" lvl="1" indent="-317500" algn="l">
              <a:spcBef>
                <a:spcPts val="0"/>
              </a:spcBef>
              <a:buClr>
                <a:srgbClr val="000000"/>
              </a:buClr>
              <a:buSzPts val="1400"/>
              <a:buFont typeface="Arial" panose="020B0604020202020204" pitchFamily="34" charset="0"/>
              <a:buChar char="○"/>
            </a:pPr>
            <a:endParaRPr lang="en-US" sz="1800" dirty="0">
              <a:solidFill>
                <a:srgbClr val="000000"/>
              </a:solidFill>
              <a:latin typeface="Trebuchet MS"/>
              <a:cs typeface="Segoe UI Light"/>
            </a:endParaRPr>
          </a:p>
          <a:p>
            <a:pPr marL="914400" lvl="1" indent="-317500" algn="l">
              <a:spcBef>
                <a:spcPts val="0"/>
              </a:spcBef>
              <a:buClr>
                <a:srgbClr val="000000"/>
              </a:buClr>
              <a:buSzPts val="1400"/>
              <a:buFont typeface="Arial" panose="020B0604020202020204" pitchFamily="34" charset="0"/>
              <a:buChar char="○"/>
            </a:pPr>
            <a:r>
              <a:rPr lang="en-US" sz="1800" dirty="0">
                <a:solidFill>
                  <a:srgbClr val="000000"/>
                </a:solidFill>
                <a:latin typeface="Trebuchet MS"/>
                <a:cs typeface="Segoe UI Light"/>
              </a:rPr>
              <a:t>The only checks that should be included in a transmittal are your parish check and checks made out directly to the diocese (</a:t>
            </a:r>
            <a:r>
              <a:rPr lang="en-US" sz="1800" b="1" dirty="0">
                <a:solidFill>
                  <a:srgbClr val="000000"/>
                </a:solidFill>
                <a:latin typeface="Trebuchet MS"/>
                <a:cs typeface="Segoe UI Light"/>
              </a:rPr>
              <a:t>for parishes unable to cash DoPB authorized checks</a:t>
            </a:r>
            <a:r>
              <a:rPr lang="en-US" sz="1800" dirty="0">
                <a:solidFill>
                  <a:srgbClr val="000000"/>
                </a:solidFill>
                <a:latin typeface="Trebuchet MS"/>
                <a:cs typeface="Segoe UI Light"/>
              </a:rPr>
              <a:t>).</a:t>
            </a:r>
          </a:p>
          <a:p>
            <a:pPr marL="914400" lvl="1" indent="-317500" algn="l">
              <a:spcBef>
                <a:spcPts val="0"/>
              </a:spcBef>
              <a:buClr>
                <a:srgbClr val="000000"/>
              </a:buClr>
              <a:buSzPts val="1400"/>
              <a:buFont typeface="Arial" panose="020B0604020202020204" pitchFamily="34" charset="0"/>
              <a:buChar char="○"/>
            </a:pPr>
            <a:endParaRPr lang="en-US" sz="1800" dirty="0">
              <a:solidFill>
                <a:srgbClr val="000000"/>
              </a:solidFill>
              <a:latin typeface="Trebuchet MS"/>
              <a:cs typeface="Segoe UI Light"/>
            </a:endParaRPr>
          </a:p>
          <a:p>
            <a:pPr marL="914400" lvl="1" indent="-317500" algn="l">
              <a:spcBef>
                <a:spcPts val="0"/>
              </a:spcBef>
              <a:buClr>
                <a:srgbClr val="000000"/>
              </a:buClr>
              <a:buSzPts val="1400"/>
              <a:buFont typeface="Arial" panose="020B0604020202020204" pitchFamily="34" charset="0"/>
              <a:buChar char="○"/>
            </a:pPr>
            <a:r>
              <a:rPr lang="en-US" sz="1800" dirty="0">
                <a:solidFill>
                  <a:srgbClr val="000000"/>
                </a:solidFill>
                <a:latin typeface="Trebuchet MS"/>
                <a:cs typeface="Segoe UI Light"/>
              </a:rPr>
              <a:t>Include checks made out as down payment for credit card or direct debit / bank authorization on your transmittal. Indicate on transmittal sheet (slide 52) </a:t>
            </a:r>
          </a:p>
          <a:p>
            <a:pPr marL="914400" lvl="1" indent="-317500" algn="l">
              <a:spcBef>
                <a:spcPts val="0"/>
              </a:spcBef>
              <a:buClr>
                <a:srgbClr val="000000"/>
              </a:buClr>
              <a:buSzPts val="1400"/>
              <a:buFont typeface="Arial" panose="020B0604020202020204" pitchFamily="34" charset="0"/>
              <a:buChar char="○"/>
            </a:pPr>
            <a:endParaRPr lang="en-US" sz="1800" dirty="0">
              <a:solidFill>
                <a:srgbClr val="000000"/>
              </a:solidFill>
              <a:latin typeface="Trebuchet MS"/>
              <a:cs typeface="Segoe UI Light"/>
            </a:endParaRPr>
          </a:p>
          <a:p>
            <a:pPr marL="457200" indent="-342900" algn="l">
              <a:spcBef>
                <a:spcPts val="0"/>
              </a:spcBef>
              <a:buClr>
                <a:srgbClr val="000000"/>
              </a:buClr>
              <a:buSzPts val="1800"/>
              <a:buFont typeface="Arial" panose="020B0604020202020204" pitchFamily="34" charset="0"/>
              <a:buChar char="●"/>
            </a:pPr>
            <a:r>
              <a:rPr lang="en-US" sz="1800" dirty="0">
                <a:solidFill>
                  <a:srgbClr val="000000"/>
                </a:solidFill>
                <a:latin typeface="Trebuchet MS"/>
                <a:cs typeface="Segoe UI Light"/>
              </a:rPr>
              <a:t>Open </a:t>
            </a:r>
            <a:r>
              <a:rPr kumimoji="0" lang="en-US" sz="1800" b="0" i="0" u="none" strike="noStrike" kern="1200" cap="none" spc="0" normalizeH="0" baseline="0" noProof="0" dirty="0">
                <a:ln>
                  <a:noFill/>
                </a:ln>
                <a:solidFill>
                  <a:srgbClr val="000000"/>
                </a:solidFill>
                <a:effectLst/>
                <a:uLnTx/>
                <a:uFillTx/>
                <a:latin typeface="Trebuchet MS"/>
                <a:ea typeface="+mn-ea"/>
                <a:cs typeface="Segoe UI Light"/>
              </a:rPr>
              <a:t>in-pew envelopes and please transfer</a:t>
            </a:r>
            <a:r>
              <a:rPr lang="en-US" sz="1800" dirty="0">
                <a:solidFill>
                  <a:srgbClr val="000000"/>
                </a:solidFill>
                <a:latin typeface="Trebuchet MS"/>
                <a:cs typeface="Segoe UI Light"/>
              </a:rPr>
              <a:t> personal information to transmittal sheet with the exception of credit card information and direct debit / bank authorization.</a:t>
            </a:r>
          </a:p>
          <a:p>
            <a:pPr marL="457200" indent="-342900" algn="l">
              <a:spcBef>
                <a:spcPts val="0"/>
              </a:spcBef>
              <a:buClr>
                <a:srgbClr val="000000"/>
              </a:buClr>
              <a:buSzPts val="1800"/>
              <a:buFont typeface="Arial" panose="020B0604020202020204" pitchFamily="34" charset="0"/>
              <a:buChar char="●"/>
            </a:pPr>
            <a:endParaRPr lang="en-US" sz="1800" dirty="0">
              <a:solidFill>
                <a:srgbClr val="000000"/>
              </a:solidFill>
              <a:latin typeface="Trebuchet MS"/>
              <a:cs typeface="Segoe UI Light"/>
            </a:endParaRPr>
          </a:p>
          <a:p>
            <a:pPr marL="457200" indent="-342900" algn="l">
              <a:spcBef>
                <a:spcPts val="0"/>
              </a:spcBef>
              <a:buClr>
                <a:srgbClr val="000000"/>
              </a:buClr>
              <a:buSzPts val="1800"/>
              <a:buFont typeface="Arial" panose="020B0604020202020204" pitchFamily="34" charset="0"/>
              <a:buChar char="●"/>
            </a:pPr>
            <a:r>
              <a:rPr lang="en-US" sz="1800" dirty="0">
                <a:solidFill>
                  <a:srgbClr val="000000"/>
                </a:solidFill>
                <a:latin typeface="Trebuchet MS"/>
                <a:cs typeface="Segoe UI Light"/>
              </a:rPr>
              <a:t>Parishioner updates will be scanned and uploaded to your FTP folder monthly.</a:t>
            </a:r>
          </a:p>
          <a:p>
            <a:pPr marL="457200" indent="-342900" algn="l">
              <a:spcBef>
                <a:spcPts val="0"/>
              </a:spcBef>
              <a:buClr>
                <a:srgbClr val="000000"/>
              </a:buClr>
              <a:buSzPts val="1800"/>
              <a:buFont typeface="Arial" panose="020B0604020202020204" pitchFamily="34" charset="0"/>
              <a:buChar char="●"/>
            </a:pPr>
            <a:endParaRPr lang="en-US" sz="1800" dirty="0">
              <a:solidFill>
                <a:srgbClr val="000000"/>
              </a:solidFill>
              <a:latin typeface="Trebuchet MS"/>
              <a:cs typeface="Segoe UI Light"/>
            </a:endParaRPr>
          </a:p>
          <a:p>
            <a:pPr marL="457200" indent="-342900" algn="l">
              <a:spcBef>
                <a:spcPts val="0"/>
              </a:spcBef>
              <a:buClr>
                <a:srgbClr val="000000"/>
              </a:buClr>
              <a:buSzPts val="1800"/>
              <a:buFont typeface="Arial" panose="020B0604020202020204" pitchFamily="34" charset="0"/>
              <a:buChar char="●"/>
            </a:pPr>
            <a:r>
              <a:rPr lang="en-US" sz="1800" dirty="0">
                <a:solidFill>
                  <a:srgbClr val="000000"/>
                </a:solidFill>
                <a:latin typeface="Trebuchet MS"/>
                <a:cs typeface="Segoe UI Light"/>
              </a:rPr>
              <a:t>When prompted, send all parishioner updates to</a:t>
            </a:r>
            <a:r>
              <a:rPr lang="en-US" sz="1800" dirty="0">
                <a:latin typeface="Trebuchet MS"/>
                <a:cs typeface="Segoe UI Light"/>
              </a:rPr>
              <a:t> </a:t>
            </a:r>
            <a:r>
              <a:rPr lang="en-US" sz="1800" u="sng" dirty="0">
                <a:solidFill>
                  <a:schemeClr val="accent5"/>
                </a:solidFill>
                <a:latin typeface="Trebuchet MS"/>
                <a:cs typeface="Segoe UI Light"/>
                <a:hlinkClick r:id="rId2">
                  <a:extLst>
                    <a:ext uri="{A12FA001-AC4F-418D-AE19-62706E023703}">
                      <ahyp:hlinkClr xmlns:ahyp="http://schemas.microsoft.com/office/drawing/2018/hyperlinkcolor" val="tx"/>
                    </a:ext>
                  </a:extLst>
                </a:hlinkClick>
              </a:rPr>
              <a:t>development@docesepb.org</a:t>
            </a:r>
            <a:endParaRPr lang="en-US" sz="1800" dirty="0">
              <a:solidFill>
                <a:schemeClr val="accent5"/>
              </a:solidFill>
              <a:latin typeface="Trebuchet MS"/>
              <a:cs typeface="Segoe UI Light"/>
            </a:endParaRPr>
          </a:p>
        </p:txBody>
      </p:sp>
      <p:sp>
        <p:nvSpPr>
          <p:cNvPr id="8" name="Title 18">
            <a:extLst>
              <a:ext uri="{FF2B5EF4-FFF2-40B4-BE49-F238E27FC236}">
                <a16:creationId xmlns:a16="http://schemas.microsoft.com/office/drawing/2014/main" id="{D06636F6-116F-BB52-F351-DCA1A1B9629D}"/>
              </a:ext>
            </a:extLst>
          </p:cNvPr>
          <p:cNvSpPr txBox="1">
            <a:spLocks/>
          </p:cNvSpPr>
          <p:nvPr/>
        </p:nvSpPr>
        <p:spPr>
          <a:xfrm>
            <a:off x="5605958" y="484632"/>
            <a:ext cx="6586041"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IMPORTANT NOTES</a:t>
            </a:r>
            <a:endParaRPr lang="en-US" dirty="0"/>
          </a:p>
        </p:txBody>
      </p:sp>
    </p:spTree>
    <p:extLst>
      <p:ext uri="{BB962C8B-B14F-4D97-AF65-F5344CB8AC3E}">
        <p14:creationId xmlns:p14="http://schemas.microsoft.com/office/powerpoint/2010/main" val="4108658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C0E044-53D1-394A-B6D7-A1F6D4F40B39}"/>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E7835AF9-1B8D-4B2C-C670-4549E0147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0C300A17-4DB8-5D36-4108-E8B0FCC00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6" name="Straight Connector 55">
              <a:extLst>
                <a:ext uri="{FF2B5EF4-FFF2-40B4-BE49-F238E27FC236}">
                  <a16:creationId xmlns:a16="http://schemas.microsoft.com/office/drawing/2014/main" id="{0A1E356F-3CB9-0651-048B-BD6C0D1E6F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254655C-EC13-550D-911F-55BCEDF78E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A019B830-CC52-785F-B7A7-75F4B8D5B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9" name="Rectangle 25">
              <a:extLst>
                <a:ext uri="{FF2B5EF4-FFF2-40B4-BE49-F238E27FC236}">
                  <a16:creationId xmlns:a16="http://schemas.microsoft.com/office/drawing/2014/main" id="{55F3566F-2C91-F78A-FE57-EFA9607A0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6E7A7AAB-9987-2383-751F-403AF0C1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7">
              <a:extLst>
                <a:ext uri="{FF2B5EF4-FFF2-40B4-BE49-F238E27FC236}">
                  <a16:creationId xmlns:a16="http://schemas.microsoft.com/office/drawing/2014/main" id="{588D86FF-6A51-8BE4-9C19-DE31A7193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8">
              <a:extLst>
                <a:ext uri="{FF2B5EF4-FFF2-40B4-BE49-F238E27FC236}">
                  <a16:creationId xmlns:a16="http://schemas.microsoft.com/office/drawing/2014/main" id="{99ECA354-EE96-F772-9AB6-CBDADDB8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9">
              <a:extLst>
                <a:ext uri="{FF2B5EF4-FFF2-40B4-BE49-F238E27FC236}">
                  <a16:creationId xmlns:a16="http://schemas.microsoft.com/office/drawing/2014/main" id="{C3093912-BE75-F323-F4CB-C33BCB4D3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91C4A6C9-11E6-2772-7ADB-3BBE72056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2" name="Picture 1" descr="A blue and white background&#10;&#10;AI-generated content may be incorrect.">
            <a:extLst>
              <a:ext uri="{FF2B5EF4-FFF2-40B4-BE49-F238E27FC236}">
                <a16:creationId xmlns:a16="http://schemas.microsoft.com/office/drawing/2014/main" id="{47D03CB6-80C5-85AE-9BAE-900ABBCD5B52}"/>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78B87618-2850-5FA5-1DB6-75141D39E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Parallelogram 67">
            <a:extLst>
              <a:ext uri="{FF2B5EF4-FFF2-40B4-BE49-F238E27FC236}">
                <a16:creationId xmlns:a16="http://schemas.microsoft.com/office/drawing/2014/main" id="{BEE284C1-7852-7743-8CE6-6EB7F2734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0" name="Straight Connector 69">
            <a:extLst>
              <a:ext uri="{FF2B5EF4-FFF2-40B4-BE49-F238E27FC236}">
                <a16:creationId xmlns:a16="http://schemas.microsoft.com/office/drawing/2014/main" id="{044CB49C-EE03-C091-5FEC-D8D9841856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12FD9104-D6F4-1221-ACD1-AE1BC3D8F3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1BD3624D-61B1-0CB3-8052-9E1257060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Rectangle 25">
            <a:extLst>
              <a:ext uri="{FF2B5EF4-FFF2-40B4-BE49-F238E27FC236}">
                <a16:creationId xmlns:a16="http://schemas.microsoft.com/office/drawing/2014/main" id="{5473C923-8C34-5D5D-A1C3-35C5870B1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8" name="Isosceles Triangle 77">
            <a:extLst>
              <a:ext uri="{FF2B5EF4-FFF2-40B4-BE49-F238E27FC236}">
                <a16:creationId xmlns:a16="http://schemas.microsoft.com/office/drawing/2014/main" id="{CB3F9539-163C-1B19-5D51-078E46D6E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itle 18">
            <a:extLst>
              <a:ext uri="{FF2B5EF4-FFF2-40B4-BE49-F238E27FC236}">
                <a16:creationId xmlns:a16="http://schemas.microsoft.com/office/drawing/2014/main" id="{8A5DD943-C1C7-6CD9-B4A9-774CEEE504A0}"/>
              </a:ext>
            </a:extLst>
          </p:cNvPr>
          <p:cNvSpPr>
            <a:spLocks noGrp="1"/>
          </p:cNvSpPr>
          <p:nvPr>
            <p:ph type="title"/>
          </p:nvPr>
        </p:nvSpPr>
        <p:spPr>
          <a:xfrm>
            <a:off x="4293451" y="4529514"/>
            <a:ext cx="5233479" cy="2336358"/>
          </a:xfrm>
        </p:spPr>
        <p:txBody>
          <a:bodyPr vert="horz" lIns="91440" tIns="45720" rIns="91440" bIns="45720" rtlCol="0" anchor="b">
            <a:normAutofit fontScale="90000"/>
          </a:bodyPr>
          <a:lstStyle/>
          <a:p>
            <a:pPr algn="ctr">
              <a:lnSpc>
                <a:spcPct val="90000"/>
              </a:lnSpc>
            </a:pPr>
            <a:br>
              <a:rPr lang="en-US" sz="6000" dirty="0">
                <a:solidFill>
                  <a:schemeClr val="accent1"/>
                </a:solidFill>
              </a:rPr>
            </a:br>
            <a:r>
              <a:rPr lang="en-US" sz="6000" dirty="0">
                <a:solidFill>
                  <a:schemeClr val="accent1"/>
                </a:solidFill>
              </a:rPr>
              <a:t>Tax Letters</a:t>
            </a:r>
            <a:br>
              <a:rPr lang="en-US" sz="6000" dirty="0">
                <a:solidFill>
                  <a:schemeClr val="accent1"/>
                </a:solidFill>
              </a:rPr>
            </a:br>
            <a:r>
              <a:rPr lang="en-US" sz="6000" dirty="0">
                <a:solidFill>
                  <a:schemeClr val="accent1"/>
                </a:solidFill>
              </a:rPr>
              <a:t>&amp; Donations to parish</a:t>
            </a:r>
            <a:br>
              <a:rPr lang="en-US" sz="6000" dirty="0">
                <a:solidFill>
                  <a:schemeClr val="accent1"/>
                </a:solidFill>
              </a:rPr>
            </a:br>
            <a:br>
              <a:rPr lang="en-US" sz="6000" dirty="0">
                <a:solidFill>
                  <a:schemeClr val="accent1"/>
                </a:solidFill>
              </a:rPr>
            </a:br>
            <a:br>
              <a:rPr lang="en-US" sz="6000" dirty="0">
                <a:solidFill>
                  <a:schemeClr val="accent1"/>
                </a:solidFill>
              </a:rPr>
            </a:br>
            <a:endParaRPr lang="en-US" sz="6000" dirty="0">
              <a:solidFill>
                <a:schemeClr val="accent1"/>
              </a:solidFill>
            </a:endParaRPr>
          </a:p>
        </p:txBody>
      </p:sp>
      <p:sp>
        <p:nvSpPr>
          <p:cNvPr id="80" name="Rectangle 27">
            <a:extLst>
              <a:ext uri="{FF2B5EF4-FFF2-40B4-BE49-F238E27FC236}">
                <a16:creationId xmlns:a16="http://schemas.microsoft.com/office/drawing/2014/main" id="{F2F7CC83-9A20-4E6D-B12E-F75124B37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2" name="Rectangle 28">
            <a:extLst>
              <a:ext uri="{FF2B5EF4-FFF2-40B4-BE49-F238E27FC236}">
                <a16:creationId xmlns:a16="http://schemas.microsoft.com/office/drawing/2014/main" id="{3E84108E-C0BF-3131-5D6A-77D442467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4" name="Rectangle 29">
            <a:extLst>
              <a:ext uri="{FF2B5EF4-FFF2-40B4-BE49-F238E27FC236}">
                <a16:creationId xmlns:a16="http://schemas.microsoft.com/office/drawing/2014/main" id="{537D2B7A-A281-2E44-B3E3-EA4BE3FBE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6" name="Isosceles Triangle 85">
            <a:extLst>
              <a:ext uri="{FF2B5EF4-FFF2-40B4-BE49-F238E27FC236}">
                <a16:creationId xmlns:a16="http://schemas.microsoft.com/office/drawing/2014/main" id="{CF64B1C9-C5E7-D9F6-C304-39240BBE1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55970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142E9A-2498-6885-26C5-101297D7ACF5}"/>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6" name="Rectangle 2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itle 18">
            <a:extLst>
              <a:ext uri="{FF2B5EF4-FFF2-40B4-BE49-F238E27FC236}">
                <a16:creationId xmlns:a16="http://schemas.microsoft.com/office/drawing/2014/main" id="{67BEECEE-CF8B-D0C7-FF78-6C90A346C21D}"/>
              </a:ext>
            </a:extLst>
          </p:cNvPr>
          <p:cNvSpPr txBox="1">
            <a:spLocks/>
          </p:cNvSpPr>
          <p:nvPr/>
        </p:nvSpPr>
        <p:spPr>
          <a:xfrm>
            <a:off x="1583237" y="643467"/>
            <a:ext cx="10614496" cy="48251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500" b="0" i="0" u="none" strike="noStrike" kern="1200" cap="all" spc="200" normalizeH="0" baseline="0" noProof="0" dirty="0">
                <a:ln>
                  <a:noFill/>
                </a:ln>
                <a:solidFill>
                  <a:prstClr val="white"/>
                </a:solidFill>
                <a:effectLst/>
                <a:uLnTx/>
                <a:uFillTx/>
                <a:latin typeface="Trebuchet MS" panose="020B0603020202020204"/>
                <a:ea typeface="+mj-ea"/>
                <a:cs typeface="+mj-cs"/>
              </a:rPr>
              <a:t>Constituent updates and donors with multiple parishes </a:t>
            </a:r>
          </a:p>
        </p:txBody>
      </p:sp>
      <p:sp>
        <p:nvSpPr>
          <p:cNvPr id="3" name="TextBox 2">
            <a:extLst>
              <a:ext uri="{FF2B5EF4-FFF2-40B4-BE49-F238E27FC236}">
                <a16:creationId xmlns:a16="http://schemas.microsoft.com/office/drawing/2014/main" id="{FD1FAFA9-8BC9-F5CE-38BD-7CA39B802B9A}"/>
              </a:ext>
            </a:extLst>
          </p:cNvPr>
          <p:cNvSpPr txBox="1"/>
          <p:nvPr/>
        </p:nvSpPr>
        <p:spPr>
          <a:xfrm>
            <a:off x="690141" y="1193751"/>
            <a:ext cx="3973943" cy="3440110"/>
          </a:xfrm>
          <a:prstGeom prst="rect">
            <a:avLst/>
          </a:prstGeom>
        </p:spPr>
        <p:txBody>
          <a:bodyPr vert="horz" lIns="91440" tIns="45720" rIns="91440" bIns="45720" rtlCol="0" anchor="t">
            <a:noAutofit/>
          </a:bodyPr>
          <a:lstStyle/>
          <a:p>
            <a:pPr marL="285750" marR="0" lvl="0" indent="-28575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Please email </a:t>
            </a: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hlinkClick r:id="rId2">
                  <a:extLst>
                    <a:ext uri="{A12FA001-AC4F-418D-AE19-62706E023703}">
                      <ahyp:hlinkClr xmlns:ahyp="http://schemas.microsoft.com/office/drawing/2018/hyperlinkcolor" val="tx"/>
                    </a:ext>
                  </a:extLst>
                </a:hlinkClick>
              </a:rPr>
              <a:t>Development@DiocesePB.org</a:t>
            </a: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 when you have parishioner updates, are notified of a deceased, divorced, married, etc. parishioner </a:t>
            </a: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endPar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Please check FTP site each month for updates that we receive, so you can update your records </a:t>
            </a:r>
          </a:p>
          <a:p>
            <a:pPr marL="285750" marR="0" lvl="0" indent="-28575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endPar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We have approximately 3,300 constituents that belong to multiple parishes. They will receive a new style of buck slip in their solicitations </a:t>
            </a: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endPar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        •      3,204 with two parishes</a:t>
            </a: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        •      76 with three parishes</a:t>
            </a: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        •      9 with four parishes</a:t>
            </a: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        •      2 with five parishes</a:t>
            </a:r>
          </a:p>
          <a:p>
            <a:pPr marL="0" marR="0" lvl="0" indent="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        •      2 with six parishes</a:t>
            </a:r>
          </a:p>
          <a:p>
            <a:pPr marL="285750" marR="0" lvl="0" indent="-28575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endPar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90000"/>
              </a:lnSpc>
              <a:spcBef>
                <a:spcPts val="1000"/>
              </a:spcBef>
              <a:spcAft>
                <a:spcPts val="0"/>
              </a:spcAft>
              <a:buClr>
                <a:srgbClr val="5FCBEF"/>
              </a:buClr>
              <a:buSzPct val="80000"/>
              <a:buFont typeface="Wingdings 3" charset="2"/>
              <a:buChar char=""/>
              <a:tabLst/>
              <a:defRPr/>
            </a:pPr>
            <a:endPar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95F52FA6-F82C-EC65-2D30-CD9188658CB0}"/>
              </a:ext>
            </a:extLst>
          </p:cNvPr>
          <p:cNvPicPr>
            <a:picLocks noChangeAspect="1"/>
          </p:cNvPicPr>
          <p:nvPr/>
        </p:nvPicPr>
        <p:blipFill>
          <a:blip r:embed="rId3"/>
          <a:stretch>
            <a:fillRect/>
          </a:stretch>
        </p:blipFill>
        <p:spPr>
          <a:xfrm>
            <a:off x="5641853" y="1956700"/>
            <a:ext cx="6244166" cy="31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Isosceles Triangle 3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1615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 name="Straight Connector 20">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4">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8">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itle 18">
            <a:extLst>
              <a:ext uri="{FF2B5EF4-FFF2-40B4-BE49-F238E27FC236}">
                <a16:creationId xmlns:a16="http://schemas.microsoft.com/office/drawing/2014/main" id="{47B1205E-E263-B57A-D69A-BBEC79247F41}"/>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all" spc="200" normalizeH="0" baseline="0" noProof="0" dirty="0">
              <a:ln>
                <a:noFill/>
              </a:ln>
              <a:solidFill>
                <a:srgbClr val="5FCBEF"/>
              </a:solidFill>
              <a:effectLst/>
              <a:uLnTx/>
              <a:uFillTx/>
              <a:latin typeface="Trebuchet MS" panose="020B0603020202020204"/>
              <a:ea typeface="+mj-ea"/>
              <a:cs typeface="+mj-cs"/>
            </a:endParaRPr>
          </a:p>
        </p:txBody>
      </p:sp>
      <p:pic>
        <p:nvPicPr>
          <p:cNvPr id="15" name="Picture Placeholder 14">
            <a:extLst>
              <a:ext uri="{FF2B5EF4-FFF2-40B4-BE49-F238E27FC236}">
                <a16:creationId xmlns:a16="http://schemas.microsoft.com/office/drawing/2014/main" id="{EBD1823C-63FA-A152-685E-11BD867F5279}"/>
              </a:ext>
            </a:extLst>
          </p:cNvPr>
          <p:cNvPicPr>
            <a:picLocks noGrp="1" noChangeAspect="1"/>
          </p:cNvPicPr>
          <p:nvPr>
            <p:ph type="pic" idx="1"/>
          </p:nvPr>
        </p:nvPicPr>
        <p:blipFill>
          <a:blip r:embed="rId2"/>
          <a:srcRect t="7541" b="7541"/>
          <a:stretch/>
        </p:blipFill>
        <p:spPr>
          <a:xfrm>
            <a:off x="2312452" y="3208117"/>
            <a:ext cx="7363456" cy="329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a:extLst>
              <a:ext uri="{FF2B5EF4-FFF2-40B4-BE49-F238E27FC236}">
                <a16:creationId xmlns:a16="http://schemas.microsoft.com/office/drawing/2014/main" id="{7ECB909A-DC0F-F3DE-51CE-7D43F05D7AB8}"/>
              </a:ext>
            </a:extLst>
          </p:cNvPr>
          <p:cNvSpPr>
            <a:spLocks noGrp="1"/>
          </p:cNvSpPr>
          <p:nvPr>
            <p:ph type="body" sz="half" idx="2"/>
          </p:nvPr>
        </p:nvSpPr>
        <p:spPr>
          <a:xfrm>
            <a:off x="671602" y="1235042"/>
            <a:ext cx="10045573" cy="3946150"/>
          </a:xfrm>
        </p:spPr>
        <p:txBody>
          <a:bodyPr vert="horz" lIns="91440" tIns="45720" rIns="91440" bIns="45720" rtlCol="0">
            <a:normAutofit/>
          </a:bodyPr>
          <a:lstStyle/>
          <a:p>
            <a:r>
              <a:rPr lang="en-US" sz="2000" dirty="0"/>
              <a:t>For donations recorded by DoPB:</a:t>
            </a:r>
          </a:p>
          <a:p>
            <a:pPr>
              <a:buFont typeface="Wingdings 3" charset="2"/>
              <a:buChar char=""/>
            </a:pPr>
            <a:r>
              <a:rPr lang="en-US" sz="2000" dirty="0"/>
              <a:t>Parishes do not need to send the tax letters</a:t>
            </a:r>
          </a:p>
          <a:p>
            <a:pPr>
              <a:buFont typeface="Wingdings 3" charset="2"/>
              <a:buChar char=""/>
            </a:pPr>
            <a:r>
              <a:rPr lang="en-US" sz="2000" dirty="0"/>
              <a:t>The diocese will mail tax letters in January 2026 for 2025 gifts for $250 or more</a:t>
            </a:r>
          </a:p>
          <a:p>
            <a:pPr>
              <a:buFont typeface="Wingdings 3" charset="2"/>
              <a:buChar char=""/>
            </a:pPr>
            <a:r>
              <a:rPr lang="en-US" sz="2000" dirty="0"/>
              <a:t> Donor needs to contact development office for donations that are less than $250</a:t>
            </a:r>
          </a:p>
        </p:txBody>
      </p:sp>
      <p:sp>
        <p:nvSpPr>
          <p:cNvPr id="2" name="Title 18">
            <a:extLst>
              <a:ext uri="{FF2B5EF4-FFF2-40B4-BE49-F238E27FC236}">
                <a16:creationId xmlns:a16="http://schemas.microsoft.com/office/drawing/2014/main" id="{FB435881-C531-B5D4-22FD-28C166F0AD8A}"/>
              </a:ext>
            </a:extLst>
          </p:cNvPr>
          <p:cNvSpPr txBox="1">
            <a:spLocks/>
          </p:cNvSpPr>
          <p:nvPr/>
        </p:nvSpPr>
        <p:spPr>
          <a:xfrm>
            <a:off x="8444204" y="643467"/>
            <a:ext cx="3753528" cy="48251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800" b="0" i="0" u="none" strike="noStrike" kern="1200" cap="all" spc="200" normalizeH="0" baseline="0" noProof="0" dirty="0">
                <a:ln>
                  <a:noFill/>
                </a:ln>
                <a:solidFill>
                  <a:prstClr val="white"/>
                </a:solidFill>
                <a:effectLst/>
                <a:uLnTx/>
                <a:uFillTx/>
                <a:latin typeface="Trebuchet MS" panose="020B0603020202020204"/>
                <a:ea typeface="+mj-ea"/>
                <a:cs typeface="+mj-cs"/>
              </a:rPr>
              <a:t>TAX letters</a:t>
            </a:r>
          </a:p>
        </p:txBody>
      </p:sp>
    </p:spTree>
    <p:extLst>
      <p:ext uri="{BB962C8B-B14F-4D97-AF65-F5344CB8AC3E}">
        <p14:creationId xmlns:p14="http://schemas.microsoft.com/office/powerpoint/2010/main" val="576150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A7FD-4746-8AA0-ABA1-D12A0AF3C617}"/>
              </a:ext>
            </a:extLst>
          </p:cNvPr>
          <p:cNvSpPr>
            <a:spLocks noGrp="1"/>
          </p:cNvSpPr>
          <p:nvPr>
            <p:ph type="title"/>
          </p:nvPr>
        </p:nvSpPr>
        <p:spPr>
          <a:xfrm>
            <a:off x="1584896" y="1501730"/>
            <a:ext cx="8596668" cy="429707"/>
          </a:xfrm>
        </p:spPr>
        <p:txBody>
          <a:bodyPr>
            <a:normAutofit fontScale="90000"/>
          </a:bodyPr>
          <a:lstStyle/>
          <a:p>
            <a:pPr algn="ctr"/>
            <a:r>
              <a:rPr lang="en-US" sz="2000" dirty="0">
                <a:solidFill>
                  <a:schemeClr val="tx1"/>
                </a:solidFill>
              </a:rPr>
              <a:t>Parishes not submitting monthly updates for deceased parishioners</a:t>
            </a:r>
            <a:br>
              <a:rPr lang="en-US" sz="2000" dirty="0">
                <a:solidFill>
                  <a:schemeClr val="tx1"/>
                </a:solidFill>
              </a:rPr>
            </a:br>
            <a:br>
              <a:rPr lang="en-US" sz="2000" dirty="0">
                <a:solidFill>
                  <a:schemeClr val="tx1"/>
                </a:solidFill>
              </a:rPr>
            </a:br>
            <a:r>
              <a:rPr lang="en-US" sz="2000" dirty="0">
                <a:solidFill>
                  <a:schemeClr val="tx1"/>
                </a:solidFill>
              </a:rPr>
              <a:t>Deceased 2/10/25 notified by family to DoPB 11/19/25</a:t>
            </a:r>
          </a:p>
        </p:txBody>
      </p:sp>
      <p:sp>
        <p:nvSpPr>
          <p:cNvPr id="6" name="Title 18">
            <a:extLst>
              <a:ext uri="{FF2B5EF4-FFF2-40B4-BE49-F238E27FC236}">
                <a16:creationId xmlns:a16="http://schemas.microsoft.com/office/drawing/2014/main" id="{3A7BCABC-96AF-0877-D6D6-5708F831F9AB}"/>
              </a:ext>
            </a:extLst>
          </p:cNvPr>
          <p:cNvSpPr txBox="1">
            <a:spLocks/>
          </p:cNvSpPr>
          <p:nvPr/>
        </p:nvSpPr>
        <p:spPr>
          <a:xfrm>
            <a:off x="5605958" y="484632"/>
            <a:ext cx="6586041"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Challenges with updates</a:t>
            </a:r>
            <a:endParaRPr lang="en-US" dirty="0"/>
          </a:p>
        </p:txBody>
      </p:sp>
      <p:pic>
        <p:nvPicPr>
          <p:cNvPr id="10" name="Content Placeholder 9">
            <a:extLst>
              <a:ext uri="{FF2B5EF4-FFF2-40B4-BE49-F238E27FC236}">
                <a16:creationId xmlns:a16="http://schemas.microsoft.com/office/drawing/2014/main" id="{854C9013-2820-3619-0DD1-683CE9EE7C41}"/>
              </a:ext>
            </a:extLst>
          </p:cNvPr>
          <p:cNvPicPr>
            <a:picLocks noGrp="1" noChangeAspect="1"/>
          </p:cNvPicPr>
          <p:nvPr>
            <p:ph idx="1"/>
          </p:nvPr>
        </p:nvPicPr>
        <p:blipFill>
          <a:blip r:embed="rId2"/>
          <a:stretch>
            <a:fillRect/>
          </a:stretch>
        </p:blipFill>
        <p:spPr>
          <a:xfrm>
            <a:off x="847778" y="2557701"/>
            <a:ext cx="9181450" cy="3815667"/>
          </a:xfrm>
          <a:prstGeom prst="rect">
            <a:avLst/>
          </a:prstGeom>
        </p:spPr>
      </p:pic>
    </p:spTree>
    <p:extLst>
      <p:ext uri="{BB962C8B-B14F-4D97-AF65-F5344CB8AC3E}">
        <p14:creationId xmlns:p14="http://schemas.microsoft.com/office/powerpoint/2010/main" val="1617363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466339-594F-E87B-60C6-1BFD99EB7A4C}"/>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CECDE4AA-97A9-E523-2341-BB88F27026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 name="Straight Connector 20">
              <a:extLst>
                <a:ext uri="{FF2B5EF4-FFF2-40B4-BE49-F238E27FC236}">
                  <a16:creationId xmlns:a16="http://schemas.microsoft.com/office/drawing/2014/main" id="{C07EFD2B-45B0-1047-5E8D-8781556B50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E91FCAA-BB99-2468-C053-492DFFC8A7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B18C13A5-5D0B-7848-CE32-58D3D230E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5">
              <a:extLst>
                <a:ext uri="{FF2B5EF4-FFF2-40B4-BE49-F238E27FC236}">
                  <a16:creationId xmlns:a16="http://schemas.microsoft.com/office/drawing/2014/main" id="{17510439-7669-615B-702D-A0C3BEA6A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4">
              <a:extLst>
                <a:ext uri="{FF2B5EF4-FFF2-40B4-BE49-F238E27FC236}">
                  <a16:creationId xmlns:a16="http://schemas.microsoft.com/office/drawing/2014/main" id="{C93C5125-974F-854A-193E-E15B6DB00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7">
              <a:extLst>
                <a:ext uri="{FF2B5EF4-FFF2-40B4-BE49-F238E27FC236}">
                  <a16:creationId xmlns:a16="http://schemas.microsoft.com/office/drawing/2014/main" id="{0489CF78-E9B8-16BE-FE2B-7A9649488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8">
              <a:extLst>
                <a:ext uri="{FF2B5EF4-FFF2-40B4-BE49-F238E27FC236}">
                  <a16:creationId xmlns:a16="http://schemas.microsoft.com/office/drawing/2014/main" id="{5D27DCCE-159A-A245-75B3-6068960091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9">
              <a:extLst>
                <a:ext uri="{FF2B5EF4-FFF2-40B4-BE49-F238E27FC236}">
                  <a16:creationId xmlns:a16="http://schemas.microsoft.com/office/drawing/2014/main" id="{855EBDA8-3C98-58E0-1CC8-433AFB1A2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8">
              <a:extLst>
                <a:ext uri="{FF2B5EF4-FFF2-40B4-BE49-F238E27FC236}">
                  <a16:creationId xmlns:a16="http://schemas.microsoft.com/office/drawing/2014/main" id="{B76211B0-0AD0-2A36-0565-5E666DD01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878F2A69-EF9B-3C13-1D47-CCA91780D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 name="Text Placeholder 5">
            <a:extLst>
              <a:ext uri="{FF2B5EF4-FFF2-40B4-BE49-F238E27FC236}">
                <a16:creationId xmlns:a16="http://schemas.microsoft.com/office/drawing/2014/main" id="{A7C784B7-BBC7-E1CD-C005-2C9763B6CBFC}"/>
              </a:ext>
            </a:extLst>
          </p:cNvPr>
          <p:cNvSpPr>
            <a:spLocks noGrp="1"/>
          </p:cNvSpPr>
          <p:nvPr>
            <p:ph type="body" sz="half" idx="2"/>
          </p:nvPr>
        </p:nvSpPr>
        <p:spPr>
          <a:xfrm>
            <a:off x="7124251" y="1986116"/>
            <a:ext cx="4414149" cy="3946150"/>
          </a:xfrm>
        </p:spPr>
        <p:txBody>
          <a:bodyPr vert="horz" lIns="91440" tIns="45720" rIns="91440" bIns="45720" rtlCol="0">
            <a:normAutofit/>
          </a:bodyPr>
          <a:lstStyle/>
          <a:p>
            <a:pPr>
              <a:buFont typeface="Wingdings 3" charset="2"/>
              <a:buChar char=""/>
            </a:pPr>
            <a:r>
              <a:rPr lang="en-US" sz="2800" dirty="0"/>
              <a:t>Donor submitting donations for DSA through parish website and not reporting donations to Development office</a:t>
            </a:r>
          </a:p>
        </p:txBody>
      </p:sp>
      <p:pic>
        <p:nvPicPr>
          <p:cNvPr id="16" name="Picture 15">
            <a:extLst>
              <a:ext uri="{FF2B5EF4-FFF2-40B4-BE49-F238E27FC236}">
                <a16:creationId xmlns:a16="http://schemas.microsoft.com/office/drawing/2014/main" id="{D8B1BCDB-6EA7-E91D-A61D-4BEE12B65162}"/>
              </a:ext>
            </a:extLst>
          </p:cNvPr>
          <p:cNvPicPr>
            <a:picLocks noChangeAspect="1"/>
          </p:cNvPicPr>
          <p:nvPr/>
        </p:nvPicPr>
        <p:blipFill>
          <a:blip r:embed="rId2"/>
          <a:stretch>
            <a:fillRect/>
          </a:stretch>
        </p:blipFill>
        <p:spPr>
          <a:xfrm>
            <a:off x="757251" y="1402987"/>
            <a:ext cx="5939720" cy="5023381"/>
          </a:xfrm>
          <a:prstGeom prst="rect">
            <a:avLst/>
          </a:prstGeom>
        </p:spPr>
      </p:pic>
      <p:sp>
        <p:nvSpPr>
          <p:cNvPr id="2" name="Title 18">
            <a:extLst>
              <a:ext uri="{FF2B5EF4-FFF2-40B4-BE49-F238E27FC236}">
                <a16:creationId xmlns:a16="http://schemas.microsoft.com/office/drawing/2014/main" id="{84C240C1-D46D-2F48-8764-B5A170202026}"/>
              </a:ext>
            </a:extLst>
          </p:cNvPr>
          <p:cNvSpPr txBox="1">
            <a:spLocks/>
          </p:cNvSpPr>
          <p:nvPr/>
        </p:nvSpPr>
        <p:spPr>
          <a:xfrm>
            <a:off x="5775649" y="470806"/>
            <a:ext cx="6413175" cy="482512"/>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200" normalizeH="0" baseline="0" noProof="0" dirty="0">
                <a:ln>
                  <a:noFill/>
                </a:ln>
                <a:solidFill>
                  <a:prstClr val="white"/>
                </a:solidFill>
                <a:effectLst/>
                <a:uLnTx/>
                <a:uFillTx/>
                <a:latin typeface="Trebuchet MS" panose="020B0603020202020204"/>
                <a:ea typeface="+mj-ea"/>
                <a:cs typeface="+mj-cs"/>
              </a:rPr>
              <a:t>CHALLENGES WITH DSA donations to parish</a:t>
            </a:r>
          </a:p>
        </p:txBody>
      </p:sp>
    </p:spTree>
    <p:extLst>
      <p:ext uri="{BB962C8B-B14F-4D97-AF65-F5344CB8AC3E}">
        <p14:creationId xmlns:p14="http://schemas.microsoft.com/office/powerpoint/2010/main" val="27276287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59DC81-D0B9-22D4-C430-6A33E861C151}"/>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3C92DC4B-E2B6-3AA9-FAAF-D4B13C0C5F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 name="Straight Connector 20">
              <a:extLst>
                <a:ext uri="{FF2B5EF4-FFF2-40B4-BE49-F238E27FC236}">
                  <a16:creationId xmlns:a16="http://schemas.microsoft.com/office/drawing/2014/main" id="{129C2203-C468-48A6-BFCC-2F1ACAE03D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F593236-25FF-85C2-47F1-4EF443E59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3A1ED73B-8E3C-C813-07D9-0B9133644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5">
              <a:extLst>
                <a:ext uri="{FF2B5EF4-FFF2-40B4-BE49-F238E27FC236}">
                  <a16:creationId xmlns:a16="http://schemas.microsoft.com/office/drawing/2014/main" id="{D5C51811-B36A-A821-06BE-32CBF14E2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4">
              <a:extLst>
                <a:ext uri="{FF2B5EF4-FFF2-40B4-BE49-F238E27FC236}">
                  <a16:creationId xmlns:a16="http://schemas.microsoft.com/office/drawing/2014/main" id="{9E59EF44-B5AA-BBBC-4BA6-E810430273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7">
              <a:extLst>
                <a:ext uri="{FF2B5EF4-FFF2-40B4-BE49-F238E27FC236}">
                  <a16:creationId xmlns:a16="http://schemas.microsoft.com/office/drawing/2014/main" id="{E2961BE6-0CB4-EB57-1B91-DCC9A4CD3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8">
              <a:extLst>
                <a:ext uri="{FF2B5EF4-FFF2-40B4-BE49-F238E27FC236}">
                  <a16:creationId xmlns:a16="http://schemas.microsoft.com/office/drawing/2014/main" id="{37FE80E7-FD93-DBF5-1FBA-8756704F8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9">
              <a:extLst>
                <a:ext uri="{FF2B5EF4-FFF2-40B4-BE49-F238E27FC236}">
                  <a16:creationId xmlns:a16="http://schemas.microsoft.com/office/drawing/2014/main" id="{D1963008-9CC5-8A82-307B-F9BE43C535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8">
              <a:extLst>
                <a:ext uri="{FF2B5EF4-FFF2-40B4-BE49-F238E27FC236}">
                  <a16:creationId xmlns:a16="http://schemas.microsoft.com/office/drawing/2014/main" id="{FE45D1F2-D822-5840-8DD6-EF1166776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B9B6AC0D-1C65-9EE8-A4D7-870DC502F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 name="Text Placeholder 5">
            <a:extLst>
              <a:ext uri="{FF2B5EF4-FFF2-40B4-BE49-F238E27FC236}">
                <a16:creationId xmlns:a16="http://schemas.microsoft.com/office/drawing/2014/main" id="{DF8182FA-CEB0-5E0F-08B5-367A93197AF5}"/>
              </a:ext>
            </a:extLst>
          </p:cNvPr>
          <p:cNvSpPr>
            <a:spLocks noGrp="1"/>
          </p:cNvSpPr>
          <p:nvPr>
            <p:ph type="body" sz="half" idx="2"/>
          </p:nvPr>
        </p:nvSpPr>
        <p:spPr>
          <a:xfrm>
            <a:off x="7129628" y="1651545"/>
            <a:ext cx="4414149" cy="3946150"/>
          </a:xfrm>
        </p:spPr>
        <p:txBody>
          <a:bodyPr vert="horz" lIns="91440" tIns="45720" rIns="91440" bIns="45720" rtlCol="0">
            <a:normAutofit lnSpcReduction="10000"/>
          </a:bodyPr>
          <a:lstStyle/>
          <a:p>
            <a:pPr>
              <a:buFont typeface="Wingdings 3" charset="2"/>
              <a:buChar char=""/>
            </a:pPr>
            <a:r>
              <a:rPr lang="en-US" sz="2800" dirty="0"/>
              <a:t>Parish mailing donations:</a:t>
            </a:r>
          </a:p>
          <a:p>
            <a:pPr lvl="1">
              <a:buFont typeface="Wingdings 3" charset="2"/>
              <a:buChar char=""/>
            </a:pPr>
            <a:r>
              <a:rPr lang="en-US" sz="2800" dirty="0"/>
              <a:t> First-Class mail with no back-up details</a:t>
            </a:r>
          </a:p>
          <a:p>
            <a:pPr lvl="1">
              <a:buFont typeface="Wingdings 3" charset="2"/>
              <a:buChar char=""/>
            </a:pPr>
            <a:r>
              <a:rPr lang="en-US" sz="2800" dirty="0"/>
              <a:t>Loose Cash not certified mail</a:t>
            </a:r>
          </a:p>
          <a:p>
            <a:pPr lvl="1">
              <a:buFont typeface="Wingdings 3" charset="2"/>
              <a:buChar char=""/>
            </a:pPr>
            <a:r>
              <a:rPr lang="en-US" sz="2800" dirty="0"/>
              <a:t>Sealed envelopes with checks made out to parish  </a:t>
            </a:r>
          </a:p>
        </p:txBody>
      </p:sp>
      <p:sp>
        <p:nvSpPr>
          <p:cNvPr id="2" name="Title 18">
            <a:extLst>
              <a:ext uri="{FF2B5EF4-FFF2-40B4-BE49-F238E27FC236}">
                <a16:creationId xmlns:a16="http://schemas.microsoft.com/office/drawing/2014/main" id="{2492013F-C226-F64E-2BCB-9E1C4591F428}"/>
              </a:ext>
            </a:extLst>
          </p:cNvPr>
          <p:cNvSpPr txBox="1">
            <a:spLocks/>
          </p:cNvSpPr>
          <p:nvPr/>
        </p:nvSpPr>
        <p:spPr>
          <a:xfrm>
            <a:off x="5775649" y="470806"/>
            <a:ext cx="6413175" cy="482512"/>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200" normalizeH="0" baseline="0" noProof="0" dirty="0">
                <a:ln>
                  <a:noFill/>
                </a:ln>
                <a:solidFill>
                  <a:prstClr val="white"/>
                </a:solidFill>
                <a:effectLst/>
                <a:uLnTx/>
                <a:uFillTx/>
                <a:latin typeface="Trebuchet MS" panose="020B0603020202020204"/>
                <a:ea typeface="+mj-ea"/>
                <a:cs typeface="+mj-cs"/>
              </a:rPr>
              <a:t>CHALLENGES WITH DSA donations to parish</a:t>
            </a:r>
          </a:p>
        </p:txBody>
      </p:sp>
      <p:pic>
        <p:nvPicPr>
          <p:cNvPr id="9" name="Picture 8">
            <a:extLst>
              <a:ext uri="{FF2B5EF4-FFF2-40B4-BE49-F238E27FC236}">
                <a16:creationId xmlns:a16="http://schemas.microsoft.com/office/drawing/2014/main" id="{8AEBA330-B03D-143D-A684-96CEAE71C20E}"/>
              </a:ext>
            </a:extLst>
          </p:cNvPr>
          <p:cNvPicPr>
            <a:picLocks noChangeAspect="1"/>
          </p:cNvPicPr>
          <p:nvPr/>
        </p:nvPicPr>
        <p:blipFill>
          <a:blip r:embed="rId2"/>
          <a:stretch>
            <a:fillRect/>
          </a:stretch>
        </p:blipFill>
        <p:spPr>
          <a:xfrm>
            <a:off x="601757" y="1851728"/>
            <a:ext cx="6170074" cy="3476278"/>
          </a:xfrm>
          <a:prstGeom prst="rect">
            <a:avLst/>
          </a:prstGeom>
        </p:spPr>
      </p:pic>
      <p:pic>
        <p:nvPicPr>
          <p:cNvPr id="12" name="Graphic 11" descr="Money envelope with solid fill">
            <a:extLst>
              <a:ext uri="{FF2B5EF4-FFF2-40B4-BE49-F238E27FC236}">
                <a16:creationId xmlns:a16="http://schemas.microsoft.com/office/drawing/2014/main" id="{E2D63BFA-8D90-F49F-7BEB-7822B8B13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3012" y="3446909"/>
            <a:ext cx="914400" cy="914400"/>
          </a:xfrm>
          <a:prstGeom prst="rect">
            <a:avLst/>
          </a:prstGeom>
        </p:spPr>
      </p:pic>
    </p:spTree>
    <p:extLst>
      <p:ext uri="{BB962C8B-B14F-4D97-AF65-F5344CB8AC3E}">
        <p14:creationId xmlns:p14="http://schemas.microsoft.com/office/powerpoint/2010/main" val="3573146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2184FA-0A45-B115-0E6C-A559B7C167C7}"/>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ED02E5C3-D85F-DA94-906A-AD9A1A0A7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1" name="Straight Connector 20">
              <a:extLst>
                <a:ext uri="{FF2B5EF4-FFF2-40B4-BE49-F238E27FC236}">
                  <a16:creationId xmlns:a16="http://schemas.microsoft.com/office/drawing/2014/main" id="{697AC816-65F2-9F43-1A64-032DDA5E46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7FFF9B0-FDAF-DB9D-65F2-C1814DA521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6DEF03DD-7BCE-9AD7-9A5A-78110B061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5">
              <a:extLst>
                <a:ext uri="{FF2B5EF4-FFF2-40B4-BE49-F238E27FC236}">
                  <a16:creationId xmlns:a16="http://schemas.microsoft.com/office/drawing/2014/main" id="{13F41C18-9FD8-39B7-C5F4-D6CC33AC2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4">
              <a:extLst>
                <a:ext uri="{FF2B5EF4-FFF2-40B4-BE49-F238E27FC236}">
                  <a16:creationId xmlns:a16="http://schemas.microsoft.com/office/drawing/2014/main" id="{54F0EB0D-107A-08B3-52D1-78E579CB14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7">
              <a:extLst>
                <a:ext uri="{FF2B5EF4-FFF2-40B4-BE49-F238E27FC236}">
                  <a16:creationId xmlns:a16="http://schemas.microsoft.com/office/drawing/2014/main" id="{26724262-5E45-EBE5-F3CA-47C7C77F10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8">
              <a:extLst>
                <a:ext uri="{FF2B5EF4-FFF2-40B4-BE49-F238E27FC236}">
                  <a16:creationId xmlns:a16="http://schemas.microsoft.com/office/drawing/2014/main" id="{826FB090-45BD-B883-715A-6EC939BF2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9">
              <a:extLst>
                <a:ext uri="{FF2B5EF4-FFF2-40B4-BE49-F238E27FC236}">
                  <a16:creationId xmlns:a16="http://schemas.microsoft.com/office/drawing/2014/main" id="{191B535A-9781-E8FE-EDD2-44A7C58B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8">
              <a:extLst>
                <a:ext uri="{FF2B5EF4-FFF2-40B4-BE49-F238E27FC236}">
                  <a16:creationId xmlns:a16="http://schemas.microsoft.com/office/drawing/2014/main" id="{8C91B517-4119-6E8B-AEF1-C2C2D82FA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A22A18C6-F94C-D138-1065-1FB65D8E6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6" name="Text Placeholder 5">
            <a:extLst>
              <a:ext uri="{FF2B5EF4-FFF2-40B4-BE49-F238E27FC236}">
                <a16:creationId xmlns:a16="http://schemas.microsoft.com/office/drawing/2014/main" id="{7E28F641-D960-97FD-63F3-9DFD30409708}"/>
              </a:ext>
            </a:extLst>
          </p:cNvPr>
          <p:cNvSpPr>
            <a:spLocks noGrp="1"/>
          </p:cNvSpPr>
          <p:nvPr>
            <p:ph type="body" sz="half" idx="2"/>
          </p:nvPr>
        </p:nvSpPr>
        <p:spPr>
          <a:xfrm>
            <a:off x="6195371" y="1814331"/>
            <a:ext cx="4667116" cy="2724512"/>
          </a:xfrm>
        </p:spPr>
        <p:txBody>
          <a:bodyPr vert="horz" lIns="91440" tIns="45720" rIns="91440" bIns="45720" rtlCol="0">
            <a:normAutofit/>
          </a:bodyPr>
          <a:lstStyle/>
          <a:p>
            <a:pPr>
              <a:buFont typeface="Wingdings 3" charset="2"/>
              <a:buChar char=""/>
            </a:pPr>
            <a:r>
              <a:rPr lang="en-US" sz="2800" dirty="0"/>
              <a:t>Donor submitting donations for DSA through parish offertory/collections  and not reporting donations to Development office.</a:t>
            </a:r>
          </a:p>
        </p:txBody>
      </p:sp>
      <p:pic>
        <p:nvPicPr>
          <p:cNvPr id="3" name="Picture 2">
            <a:extLst>
              <a:ext uri="{FF2B5EF4-FFF2-40B4-BE49-F238E27FC236}">
                <a16:creationId xmlns:a16="http://schemas.microsoft.com/office/drawing/2014/main" id="{5F161998-4618-EEC6-F946-0907D2FC0B3D}"/>
              </a:ext>
            </a:extLst>
          </p:cNvPr>
          <p:cNvPicPr>
            <a:picLocks noChangeAspect="1"/>
          </p:cNvPicPr>
          <p:nvPr/>
        </p:nvPicPr>
        <p:blipFill>
          <a:blip r:embed="rId2"/>
          <a:stretch>
            <a:fillRect/>
          </a:stretch>
        </p:blipFill>
        <p:spPr>
          <a:xfrm>
            <a:off x="1057194" y="1147104"/>
            <a:ext cx="4258145" cy="5565234"/>
          </a:xfrm>
          <a:prstGeom prst="rect">
            <a:avLst/>
          </a:prstGeom>
        </p:spPr>
      </p:pic>
      <p:sp>
        <p:nvSpPr>
          <p:cNvPr id="4" name="Title 18">
            <a:extLst>
              <a:ext uri="{FF2B5EF4-FFF2-40B4-BE49-F238E27FC236}">
                <a16:creationId xmlns:a16="http://schemas.microsoft.com/office/drawing/2014/main" id="{6EC65CCA-9211-1F65-C772-F94A974F3A1D}"/>
              </a:ext>
            </a:extLst>
          </p:cNvPr>
          <p:cNvSpPr txBox="1">
            <a:spLocks/>
          </p:cNvSpPr>
          <p:nvPr/>
        </p:nvSpPr>
        <p:spPr>
          <a:xfrm>
            <a:off x="5775649" y="470806"/>
            <a:ext cx="6413175" cy="482512"/>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200" normalizeH="0" baseline="0" noProof="0" dirty="0">
                <a:ln>
                  <a:noFill/>
                </a:ln>
                <a:solidFill>
                  <a:prstClr val="white"/>
                </a:solidFill>
                <a:effectLst/>
                <a:uLnTx/>
                <a:uFillTx/>
                <a:latin typeface="Trebuchet MS" panose="020B0603020202020204"/>
                <a:ea typeface="+mj-ea"/>
                <a:cs typeface="+mj-cs"/>
              </a:rPr>
              <a:t>CHALLENGES WITH DSA donations to parish</a:t>
            </a:r>
          </a:p>
        </p:txBody>
      </p:sp>
    </p:spTree>
    <p:extLst>
      <p:ext uri="{BB962C8B-B14F-4D97-AF65-F5344CB8AC3E}">
        <p14:creationId xmlns:p14="http://schemas.microsoft.com/office/powerpoint/2010/main" val="3792529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30156-39BF-0A2E-4A23-7102AA426039}"/>
            </a:ext>
          </a:extLst>
        </p:cNvPr>
        <p:cNvGrpSpPr/>
        <p:nvPr/>
      </p:nvGrpSpPr>
      <p:grpSpPr>
        <a:xfrm>
          <a:off x="0" y="0"/>
          <a:ext cx="0" cy="0"/>
          <a:chOff x="0" y="0"/>
          <a:chExt cx="0" cy="0"/>
        </a:xfrm>
      </p:grpSpPr>
      <p:sp>
        <p:nvSpPr>
          <p:cNvPr id="8" name="Title 18">
            <a:extLst>
              <a:ext uri="{FF2B5EF4-FFF2-40B4-BE49-F238E27FC236}">
                <a16:creationId xmlns:a16="http://schemas.microsoft.com/office/drawing/2014/main" id="{D80C7E3E-CD93-ADB6-DFE9-487B7451079D}"/>
              </a:ext>
            </a:extLst>
          </p:cNvPr>
          <p:cNvSpPr txBox="1">
            <a:spLocks/>
          </p:cNvSpPr>
          <p:nvPr/>
        </p:nvSpPr>
        <p:spPr>
          <a:xfrm>
            <a:off x="5605958" y="484632"/>
            <a:ext cx="6586041" cy="527050"/>
          </a:xfrm>
          <a:prstGeom prst="rect">
            <a:avLst/>
          </a:prstGeom>
          <a:solidFill>
            <a:srgbClr val="002060"/>
          </a:solidFill>
        </p:spPr>
        <p:txBody>
          <a:bodyPr lIns="91440" tIns="45720" rIns="91440" bIns="45720" anchor="b"/>
          <a:lstStyle>
            <a:lvl1pPr algn="l" defTabSz="914400" rtl="0" eaLnBrk="1" latinLnBrk="0" hangingPunct="1">
              <a:lnSpc>
                <a:spcPct val="100000"/>
              </a:lnSpc>
              <a:spcBef>
                <a:spcPct val="0"/>
              </a:spcBef>
              <a:buNone/>
              <a:defRPr sz="5000" kern="1200" cap="all" spc="200" baseline="0">
                <a:solidFill>
                  <a:schemeClr val="tx1"/>
                </a:solidFill>
                <a:latin typeface="+mj-lt"/>
                <a:ea typeface="+mj-ea"/>
                <a:cs typeface="+mj-cs"/>
              </a:defRPr>
            </a:lvl1pPr>
          </a:lstStyle>
          <a:p>
            <a:r>
              <a:rPr lang="en-US" sz="3200" dirty="0">
                <a:solidFill>
                  <a:schemeClr val="bg1"/>
                </a:solidFill>
              </a:rPr>
              <a:t>DO YOUR BEST!!!</a:t>
            </a:r>
            <a:endParaRPr lang="en-US" dirty="0"/>
          </a:p>
        </p:txBody>
      </p:sp>
      <p:sp>
        <p:nvSpPr>
          <p:cNvPr id="2" name="TextBox 5">
            <a:extLst>
              <a:ext uri="{FF2B5EF4-FFF2-40B4-BE49-F238E27FC236}">
                <a16:creationId xmlns:a16="http://schemas.microsoft.com/office/drawing/2014/main" id="{7265E6D9-7053-5356-3405-1A5F9109EA04}"/>
              </a:ext>
            </a:extLst>
          </p:cNvPr>
          <p:cNvSpPr txBox="1"/>
          <p:nvPr/>
        </p:nvSpPr>
        <p:spPr>
          <a:xfrm>
            <a:off x="1091382" y="2208431"/>
            <a:ext cx="9783092" cy="353943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Segoe UI Light" pitchFamily="34"/>
                <a:cs typeface="Segoe UI Light" pitchFamily="34"/>
              </a:rPr>
              <a:t>If you have questions</a:t>
            </a:r>
            <a:r>
              <a:rPr lang="en-US" sz="2800" b="0" i="0" u="none" strike="noStrike" kern="1200" cap="none" spc="0" baseline="0" dirty="0">
                <a:solidFill>
                  <a:srgbClr val="FFFFFF"/>
                </a:solidFill>
                <a:uFillTx/>
                <a:latin typeface="Segoe UI Light" pitchFamily="34"/>
                <a:cs typeface="Segoe UI Light" pitchFamily="34"/>
              </a:rPr>
              <a:t>, </a:t>
            </a:r>
            <a:r>
              <a:rPr lang="en-US" sz="2800" b="1" i="0" u="none" strike="noStrike" kern="1200" cap="none" spc="0" baseline="0" dirty="0">
                <a:solidFill>
                  <a:srgbClr val="000000"/>
                </a:solidFill>
                <a:uFillTx/>
                <a:latin typeface="Segoe UI Light" pitchFamily="34"/>
                <a:cs typeface="Segoe UI Light" pitchFamily="34"/>
              </a:rPr>
              <a:t>please do not hesitate to call our office</a:t>
            </a:r>
            <a:r>
              <a:rPr lang="en-US" sz="2800" b="0" i="0" u="none" strike="noStrike" kern="1200" cap="none" spc="0" baseline="0" dirty="0">
                <a:solidFill>
                  <a:srgbClr val="000000"/>
                </a:solidFill>
                <a:uFillTx/>
                <a:latin typeface="Segoe UI Light" pitchFamily="34"/>
                <a:cs typeface="Segoe UI Light" pitchFamily="34"/>
              </a:rPr>
              <a:t>. We are here to support you, and more than happy to answer your questions and to walk you through the transmittal process to ensure </a:t>
            </a:r>
            <a:r>
              <a:rPr lang="en-US" sz="2800" b="1" i="0" u="none" strike="noStrike" kern="1200" cap="none" spc="0" baseline="0" dirty="0">
                <a:solidFill>
                  <a:srgbClr val="000000"/>
                </a:solidFill>
                <a:uFillTx/>
                <a:latin typeface="Segoe UI Light" pitchFamily="34"/>
                <a:cs typeface="Segoe UI Light" pitchFamily="34"/>
              </a:rPr>
              <a:t>excellent service</a:t>
            </a:r>
            <a:r>
              <a:rPr lang="en-US" sz="2800" b="0" i="0" u="none" strike="noStrike" kern="1200" cap="none" spc="0" baseline="0" dirty="0">
                <a:solidFill>
                  <a:srgbClr val="000000"/>
                </a:solidFill>
                <a:uFillTx/>
                <a:latin typeface="Segoe UI Light" pitchFamily="34"/>
                <a:cs typeface="Segoe UI Light" pitchFamily="34"/>
              </a:rPr>
              <a:t> to your parish and the parishioners of our diocese. </a:t>
            </a:r>
            <a:br>
              <a:rPr lang="en-US" sz="2800" b="0" i="0" u="none" strike="noStrike" kern="1200" cap="none" spc="0" baseline="0" dirty="0">
                <a:solidFill>
                  <a:srgbClr val="000000"/>
                </a:solidFill>
                <a:uFillTx/>
                <a:latin typeface="Segoe UI Light" pitchFamily="34"/>
                <a:cs typeface="Segoe UI Light" pitchFamily="34"/>
              </a:rPr>
            </a:br>
            <a:br>
              <a:rPr lang="en-US" sz="2800" b="0" i="0" u="none" strike="noStrike" kern="1200" cap="none" spc="0" baseline="0" dirty="0">
                <a:solidFill>
                  <a:srgbClr val="000000"/>
                </a:solidFill>
                <a:uFillTx/>
                <a:latin typeface="Segoe UI Light" pitchFamily="34"/>
                <a:cs typeface="Segoe UI Light" pitchFamily="34"/>
              </a:rPr>
            </a:br>
            <a:r>
              <a:rPr lang="en-US" sz="2800" b="1" dirty="0">
                <a:solidFill>
                  <a:srgbClr val="0F9ED5"/>
                </a:solidFill>
                <a:latin typeface="Segoe UI Light" pitchFamily="34"/>
                <a:cs typeface="Segoe UI Light" pitchFamily="34"/>
              </a:rPr>
              <a:t>You are our Priority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F9ED5"/>
                </a:solidFill>
                <a:uFillTx/>
                <a:latin typeface="Segoe UI Light" pitchFamily="34"/>
                <a:cs typeface="Segoe UI Light" pitchFamily="34"/>
              </a:rPr>
              <a:t>We are ONE!</a:t>
            </a:r>
            <a:endParaRPr lang="en-US" sz="2800" b="1" i="0" u="none" strike="noStrike" kern="1200" cap="none" spc="0" baseline="0" dirty="0">
              <a:solidFill>
                <a:srgbClr val="000000"/>
              </a:solidFill>
              <a:uFillTx/>
              <a:latin typeface="Segoe UI Light" pitchFamily="34"/>
              <a:cs typeface="Segoe UI Light" pitchFamily="34"/>
            </a:endParaRPr>
          </a:p>
        </p:txBody>
      </p:sp>
    </p:spTree>
    <p:extLst>
      <p:ext uri="{BB962C8B-B14F-4D97-AF65-F5344CB8AC3E}">
        <p14:creationId xmlns:p14="http://schemas.microsoft.com/office/powerpoint/2010/main" val="2108528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BB56CC2-C885-C414-9F0C-8178D9FAE1E7}"/>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4" name="Straight Connector 33">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Isosceles Triangle 42">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45" name="Rectangle 4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Isosceles Triangle 5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Freeform: Shape 6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827EEFD-30BE-ED5D-04DC-F24FAD32816D}"/>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sz="4000" b="1">
                <a:solidFill>
                  <a:srgbClr val="FFFFFF"/>
                </a:solidFill>
              </a:rPr>
              <a:t>Thank you</a:t>
            </a:r>
          </a:p>
        </p:txBody>
      </p:sp>
      <p:pic>
        <p:nvPicPr>
          <p:cNvPr id="7" name="Picture Placeholder 6" descr="A blue circle with different symbols on it&#10;&#10;AI-generated content may be incorrect.">
            <a:extLst>
              <a:ext uri="{FF2B5EF4-FFF2-40B4-BE49-F238E27FC236}">
                <a16:creationId xmlns:a16="http://schemas.microsoft.com/office/drawing/2014/main" id="{59E95A93-D5EE-843B-D0C4-B777406F1258}"/>
              </a:ext>
            </a:extLst>
          </p:cNvPr>
          <p:cNvPicPr>
            <a:picLocks noGrp="1" noChangeAspect="1"/>
          </p:cNvPicPr>
          <p:nvPr>
            <p:ph type="pic" sz="quarter" idx="11"/>
          </p:nvPr>
        </p:nvPicPr>
        <p:blipFill>
          <a:blip r:embed="rId2"/>
          <a:srcRect t="467" b="467"/>
          <a:stretch>
            <a:fillRect/>
          </a:stretch>
        </p:blipFill>
        <p:spPr>
          <a:xfrm>
            <a:off x="376240" y="1046921"/>
            <a:ext cx="4530448" cy="6299753"/>
          </a:xfrm>
          <a:prstGeom prst="rect">
            <a:avLst/>
          </a:prstGeom>
        </p:spPr>
      </p:pic>
      <p:sp>
        <p:nvSpPr>
          <p:cNvPr id="5" name="Text Placeholder 4">
            <a:extLst>
              <a:ext uri="{FF2B5EF4-FFF2-40B4-BE49-F238E27FC236}">
                <a16:creationId xmlns:a16="http://schemas.microsoft.com/office/drawing/2014/main" id="{5DB37F9C-A7AC-CD0F-ADEB-2C0505940B7E}"/>
              </a:ext>
            </a:extLst>
          </p:cNvPr>
          <p:cNvSpPr>
            <a:spLocks noGrp="1"/>
          </p:cNvSpPr>
          <p:nvPr>
            <p:ph type="body" sz="quarter" idx="10"/>
          </p:nvPr>
        </p:nvSpPr>
        <p:spPr>
          <a:xfrm>
            <a:off x="7181725" y="2837329"/>
            <a:ext cx="4512988" cy="3317938"/>
          </a:xfrm>
        </p:spPr>
        <p:txBody>
          <a:bodyPr vert="horz" lIns="91440" tIns="45720" rIns="91440" bIns="45720" rtlCol="0" anchor="t">
            <a:normAutofit/>
          </a:bodyPr>
          <a:lstStyle/>
          <a:p>
            <a:pPr marL="285750" indent="-285750">
              <a:buFont typeface="Wingdings 3" charset="2"/>
              <a:buChar char=""/>
            </a:pPr>
            <a:r>
              <a:rPr lang="en-US">
                <a:solidFill>
                  <a:srgbClr val="FFFFFF"/>
                </a:solidFill>
              </a:rPr>
              <a:t>Please complete the survey before leaving</a:t>
            </a:r>
          </a:p>
          <a:p>
            <a:pPr marL="285750" indent="-285750">
              <a:buFont typeface="Wingdings 3" charset="2"/>
              <a:buChar char=""/>
            </a:pPr>
            <a:r>
              <a:rPr lang="en-US">
                <a:solidFill>
                  <a:srgbClr val="FFFFFF"/>
                </a:solidFill>
              </a:rPr>
              <a:t>We are happy to answer any questions you may have</a:t>
            </a:r>
          </a:p>
          <a:p>
            <a:pPr marL="285750" indent="-285750">
              <a:buFont typeface="Wingdings 3" charset="2"/>
              <a:buChar char=""/>
            </a:pPr>
            <a:r>
              <a:rPr lang="en-US">
                <a:solidFill>
                  <a:srgbClr val="FFFFFF"/>
                </a:solidFill>
              </a:rPr>
              <a:t>Blessings to you and your parish now and always</a:t>
            </a:r>
          </a:p>
        </p:txBody>
      </p:sp>
    </p:spTree>
    <p:extLst>
      <p:ext uri="{BB962C8B-B14F-4D97-AF65-F5344CB8AC3E}">
        <p14:creationId xmlns:p14="http://schemas.microsoft.com/office/powerpoint/2010/main" val="4762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369B0D-5813-E8E4-EC9F-579D0C922AFA}"/>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FC39DBFD-6DE4-481E-AAD5-4D31150463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6F9252AD-31B1-4713-ACCE-51C875E4E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 name="Straight Connector 55">
              <a:extLst>
                <a:ext uri="{FF2B5EF4-FFF2-40B4-BE49-F238E27FC236}">
                  <a16:creationId xmlns:a16="http://schemas.microsoft.com/office/drawing/2014/main" id="{90EFA823-E777-BC3C-F09A-68CDFAC367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18B0427-7882-A89A-DD82-7691ADA8F6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65221B15-4FAF-3399-0411-D0B0E0D1C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5">
              <a:extLst>
                <a:ext uri="{FF2B5EF4-FFF2-40B4-BE49-F238E27FC236}">
                  <a16:creationId xmlns:a16="http://schemas.microsoft.com/office/drawing/2014/main" id="{E0FC3292-652E-1228-879C-E43F51A6A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2458A951-0ADB-98DB-BCFA-30118D439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7">
              <a:extLst>
                <a:ext uri="{FF2B5EF4-FFF2-40B4-BE49-F238E27FC236}">
                  <a16:creationId xmlns:a16="http://schemas.microsoft.com/office/drawing/2014/main" id="{169F46EC-69B5-5DC7-FA08-718F509E2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8">
              <a:extLst>
                <a:ext uri="{FF2B5EF4-FFF2-40B4-BE49-F238E27FC236}">
                  <a16:creationId xmlns:a16="http://schemas.microsoft.com/office/drawing/2014/main" id="{221D53B4-C423-C4D4-8A8D-F1FB93FB6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8FF141AA-2703-8896-0DAD-6C4F9DCFB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044A7B33-C151-17D5-19B2-C0E3AF659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blue and white background&#10;&#10;AI-generated content may be incorrect.">
            <a:extLst>
              <a:ext uri="{FF2B5EF4-FFF2-40B4-BE49-F238E27FC236}">
                <a16:creationId xmlns:a16="http://schemas.microsoft.com/office/drawing/2014/main" id="{65DCC7F3-AEE1-AF03-8464-09032D35AB02}"/>
              </a:ext>
            </a:extLst>
          </p:cNvPr>
          <p:cNvPicPr>
            <a:picLocks noChangeAspect="1"/>
          </p:cNvPicPr>
          <p:nvPr/>
        </p:nvPicPr>
        <p:blipFill>
          <a:blip r:embed="rId2"/>
          <a:srcRect l="9091" t="26908" r="-1" b="30776"/>
          <a:stretch>
            <a:fillRect/>
          </a:stretch>
        </p:blipFill>
        <p:spPr>
          <a:xfrm>
            <a:off x="1" y="10"/>
            <a:ext cx="12191999" cy="6857990"/>
          </a:xfrm>
          <a:prstGeom prst="rect">
            <a:avLst/>
          </a:prstGeom>
        </p:spPr>
      </p:pic>
      <p:sp>
        <p:nvSpPr>
          <p:cNvPr id="66" name="Isosceles Triangle 65">
            <a:extLst>
              <a:ext uri="{FF2B5EF4-FFF2-40B4-BE49-F238E27FC236}">
                <a16:creationId xmlns:a16="http://schemas.microsoft.com/office/drawing/2014/main" id="{7B633011-3BDD-15F9-4570-E783F15A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Parallelogram 67">
            <a:extLst>
              <a:ext uri="{FF2B5EF4-FFF2-40B4-BE49-F238E27FC236}">
                <a16:creationId xmlns:a16="http://schemas.microsoft.com/office/drawing/2014/main" id="{49FD1B23-3B0E-8D36-736C-93AC154BC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rgbClr val="F5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B0CE7595-DE08-5718-C135-E943FA864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D479AD9-1EFC-1435-375D-8DA7C0C4B1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0CD7B49C-2ABC-3C54-6AFD-510D19831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D8A72C2D-407E-6779-E0AE-18F2AFE8B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Isosceles Triangle 77">
            <a:extLst>
              <a:ext uri="{FF2B5EF4-FFF2-40B4-BE49-F238E27FC236}">
                <a16:creationId xmlns:a16="http://schemas.microsoft.com/office/drawing/2014/main" id="{6734764D-83CA-7E52-102D-917C9B44F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27">
            <a:extLst>
              <a:ext uri="{FF2B5EF4-FFF2-40B4-BE49-F238E27FC236}">
                <a16:creationId xmlns:a16="http://schemas.microsoft.com/office/drawing/2014/main" id="{023F916C-6770-3A63-99B0-FF006D1EF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Rectangle 28">
            <a:extLst>
              <a:ext uri="{FF2B5EF4-FFF2-40B4-BE49-F238E27FC236}">
                <a16:creationId xmlns:a16="http://schemas.microsoft.com/office/drawing/2014/main" id="{141A67F7-E923-08F3-9562-3142D23F6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29">
            <a:extLst>
              <a:ext uri="{FF2B5EF4-FFF2-40B4-BE49-F238E27FC236}">
                <a16:creationId xmlns:a16="http://schemas.microsoft.com/office/drawing/2014/main" id="{3CD536CA-216D-943A-1915-8747856A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D24F3B57-FA43-53E0-57BB-BE2965470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4686DC20-06CE-1520-4086-036E4016EB29}"/>
              </a:ext>
            </a:extLst>
          </p:cNvPr>
          <p:cNvSpPr txBox="1"/>
          <p:nvPr/>
        </p:nvSpPr>
        <p:spPr>
          <a:xfrm>
            <a:off x="3503688" y="545944"/>
            <a:ext cx="8673974" cy="584775"/>
          </a:xfrm>
          <a:prstGeom prst="rect">
            <a:avLst/>
          </a:prstGeom>
          <a:solidFill>
            <a:srgbClr val="002060"/>
          </a:solidFill>
          <a:ln>
            <a:solidFill>
              <a:srgbClr val="002060"/>
            </a:solidFill>
          </a:ln>
        </p:spPr>
        <p:txBody>
          <a:bodyPr wrap="square" lIns="91440" tIns="45720" rIns="91440" bIns="45720" rtlCol="0" anchor="t">
            <a:spAutoFit/>
          </a:bodyPr>
          <a:lstStyle/>
          <a:p>
            <a:r>
              <a:rPr lang="en-US" sz="3200" dirty="0">
                <a:solidFill>
                  <a:schemeClr val="bg1"/>
                </a:solidFill>
              </a:rPr>
              <a:t>MENTIMETER</a:t>
            </a:r>
            <a:endParaRPr lang="en-US" dirty="0"/>
          </a:p>
        </p:txBody>
      </p:sp>
      <p:pic>
        <p:nvPicPr>
          <p:cNvPr id="7" name="Picture 6" descr="A qr code with a black and white background&#10;&#10;AI-generated content may be incorrect.">
            <a:extLst>
              <a:ext uri="{FF2B5EF4-FFF2-40B4-BE49-F238E27FC236}">
                <a16:creationId xmlns:a16="http://schemas.microsoft.com/office/drawing/2014/main" id="{5891C62B-B080-7916-42DC-47269205B8A3}"/>
              </a:ext>
            </a:extLst>
          </p:cNvPr>
          <p:cNvPicPr>
            <a:picLocks noChangeAspect="1"/>
          </p:cNvPicPr>
          <p:nvPr/>
        </p:nvPicPr>
        <p:blipFill>
          <a:blip r:embed="rId3"/>
          <a:stretch>
            <a:fillRect/>
          </a:stretch>
        </p:blipFill>
        <p:spPr>
          <a:xfrm>
            <a:off x="5067089" y="1930296"/>
            <a:ext cx="3697544" cy="3730675"/>
          </a:xfrm>
          <a:prstGeom prst="rect">
            <a:avLst/>
          </a:prstGeom>
        </p:spPr>
      </p:pic>
    </p:spTree>
    <p:extLst>
      <p:ext uri="{BB962C8B-B14F-4D97-AF65-F5344CB8AC3E}">
        <p14:creationId xmlns:p14="http://schemas.microsoft.com/office/powerpoint/2010/main" val="254953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and white background&#10;&#10;AI-generated content may be incorrect.">
            <a:extLst>
              <a:ext uri="{FF2B5EF4-FFF2-40B4-BE49-F238E27FC236}">
                <a16:creationId xmlns:a16="http://schemas.microsoft.com/office/drawing/2014/main" id="{A8921455-C753-3772-F5F6-900F4267E788}"/>
              </a:ext>
            </a:extLst>
          </p:cNvPr>
          <p:cNvPicPr>
            <a:picLocks noChangeAspect="1"/>
          </p:cNvPicPr>
          <p:nvPr/>
        </p:nvPicPr>
        <p:blipFill>
          <a:blip r:embed="rId2"/>
          <a:srcRect l="4784" t="13782" r="-2" b="18009"/>
          <a:stretch>
            <a:fillRect/>
          </a:stretch>
        </p:blipFill>
        <p:spPr>
          <a:xfrm>
            <a:off x="4269854" y="-11044"/>
            <a:ext cx="7922146" cy="6869044"/>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grpSp>
        <p:nvGrpSpPr>
          <p:cNvPr id="21" name="Group 2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2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4" name="Title 18">
            <a:extLst>
              <a:ext uri="{FF2B5EF4-FFF2-40B4-BE49-F238E27FC236}">
                <a16:creationId xmlns:a16="http://schemas.microsoft.com/office/drawing/2014/main" id="{7880D3BE-EE11-9947-239B-4B081708E1F3}"/>
              </a:ext>
            </a:extLst>
          </p:cNvPr>
          <p:cNvSpPr>
            <a:spLocks noGrp="1"/>
          </p:cNvSpPr>
          <p:nvPr>
            <p:ph type="title"/>
          </p:nvPr>
        </p:nvSpPr>
        <p:spPr>
          <a:xfrm>
            <a:off x="668867" y="1678666"/>
            <a:ext cx="4088190" cy="2369093"/>
          </a:xfrm>
          <a:ln>
            <a:noFill/>
          </a:ln>
        </p:spPr>
        <p:txBody>
          <a:bodyPr vert="horz" lIns="91440" tIns="45720" rIns="91440" bIns="45720" rtlCol="0" anchor="b">
            <a:normAutofit/>
          </a:bodyPr>
          <a:lstStyle/>
          <a:p>
            <a:r>
              <a:rPr lang="en-US" sz="3700">
                <a:solidFill>
                  <a:srgbClr val="002060"/>
                </a:solidFill>
              </a:rPr>
              <a:t>Introductions of attendees</a:t>
            </a:r>
            <a:endParaRPr lang="en-US"/>
          </a:p>
        </p:txBody>
      </p:sp>
      <p:sp>
        <p:nvSpPr>
          <p:cNvPr id="16" name="Title 18">
            <a:extLst>
              <a:ext uri="{FF2B5EF4-FFF2-40B4-BE49-F238E27FC236}">
                <a16:creationId xmlns:a16="http://schemas.microsoft.com/office/drawing/2014/main" id="{C746A0D9-8220-4713-CB79-2623A22DAF10}"/>
              </a:ext>
            </a:extLst>
          </p:cNvPr>
          <p:cNvSpPr txBox="1">
            <a:spLocks/>
          </p:cNvSpPr>
          <p:nvPr/>
        </p:nvSpPr>
        <p:spPr>
          <a:xfrm>
            <a:off x="666292" y="4050831"/>
            <a:ext cx="4863807" cy="1980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cap="all" spc="200" baseline="0">
                <a:solidFill>
                  <a:schemeClr val="accent4"/>
                </a:solidFill>
                <a:latin typeface="+mj-lt"/>
                <a:ea typeface="+mj-ea"/>
                <a:cs typeface="+mj-cs"/>
              </a:defRPr>
            </a:lvl1pPr>
          </a:lstStyle>
          <a:p>
            <a:pPr defTabSz="457200">
              <a:spcBef>
                <a:spcPts val="1000"/>
              </a:spcBef>
              <a:buClr>
                <a:schemeClr val="accent1"/>
              </a:buClr>
              <a:buSzPct val="80000"/>
            </a:pPr>
            <a:r>
              <a:rPr lang="en-US" sz="1600" dirty="0">
                <a:solidFill>
                  <a:schemeClr val="tx1">
                    <a:lumMod val="50000"/>
                    <a:lumOff val="50000"/>
                  </a:schemeClr>
                </a:solidFill>
                <a:latin typeface="+mn-lt"/>
                <a:ea typeface="+mn-ea"/>
                <a:cs typeface="+mn-cs"/>
              </a:rPr>
              <a:t>Name, title, parish, </a:t>
            </a:r>
            <a:endParaRPr lang="en-US" dirty="0">
              <a:solidFill>
                <a:schemeClr val="tx1">
                  <a:lumMod val="50000"/>
                  <a:lumOff val="50000"/>
                </a:schemeClr>
              </a:solidFill>
              <a:latin typeface="+mn-lt"/>
              <a:ea typeface="+mn-ea"/>
              <a:cs typeface="+mn-cs"/>
            </a:endParaRPr>
          </a:p>
          <a:p>
            <a:pPr defTabSz="457200">
              <a:spcBef>
                <a:spcPts val="1000"/>
              </a:spcBef>
            </a:pPr>
            <a:r>
              <a:rPr lang="en-US" sz="1600" dirty="0">
                <a:solidFill>
                  <a:schemeClr val="tx1">
                    <a:lumMod val="50000"/>
                    <a:lumOff val="50000"/>
                  </a:schemeClr>
                </a:solidFill>
                <a:latin typeface="+mn-lt"/>
                <a:ea typeface="+mn-ea"/>
                <a:cs typeface="+mn-cs"/>
              </a:rPr>
              <a:t>years of experience in this role, best way you promote the DSA in your parish </a:t>
            </a:r>
            <a:endParaRPr lang="en-US" dirty="0">
              <a:solidFill>
                <a:schemeClr val="tx1">
                  <a:lumMod val="50000"/>
                  <a:lumOff val="50000"/>
                </a:schemeClr>
              </a:solidFill>
              <a:ea typeface="+mn-ea"/>
              <a:cs typeface="+mn-cs"/>
            </a:endParaRPr>
          </a:p>
        </p:txBody>
      </p:sp>
      <p:cxnSp>
        <p:nvCxnSpPr>
          <p:cNvPr id="33" name="Straight Connector 3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8520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083E14-5C90-2CDD-646F-3ECACFEE9482}"/>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D6280969-F024-466D-A1DB-4F848C51D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63FDD802-E6D8-4979-A1B9-BA705AE4D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DE509DD-4B76-45F0-8144-02F1D7E1A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FEAEFD53-0220-48B1-9EA8-3EAE151E8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92E7FABD-916D-4FF9-B5F3-44E53AFD3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826F9772-AEFE-4C6D-82B6-1207069B8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ACFBF3A9-B76A-4B4B-B6D7-CA4651F5C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8">
              <a:extLst>
                <a:ext uri="{FF2B5EF4-FFF2-40B4-BE49-F238E27FC236}">
                  <a16:creationId xmlns:a16="http://schemas.microsoft.com/office/drawing/2014/main" id="{BF0FAA0A-B682-4A83-BDD8-BCE0AB41C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7874A013-E5E2-4AE1-8E93-029A2B41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4355329E-E608-4F7A-B4EF-8FEF07D75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53D9BFDF-B250-44FF-9BD7-C204EFBFC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8" name="Rectangle 2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TextBox 10">
            <a:extLst>
              <a:ext uri="{FF2B5EF4-FFF2-40B4-BE49-F238E27FC236}">
                <a16:creationId xmlns:a16="http://schemas.microsoft.com/office/drawing/2014/main" id="{537C6455-92D7-C8E5-4F2D-C0FF2D050F94}"/>
              </a:ext>
            </a:extLst>
          </p:cNvPr>
          <p:cNvSpPr txBox="1"/>
          <p:nvPr/>
        </p:nvSpPr>
        <p:spPr>
          <a:xfrm>
            <a:off x="690141" y="332112"/>
            <a:ext cx="7102877" cy="1238025"/>
          </a:xfrm>
          <a:prstGeom prst="rect">
            <a:avLst/>
          </a:prstGeom>
        </p:spPr>
        <p:txBody>
          <a:bodyPr vert="horz" lIns="91440" tIns="45720" rIns="91440" bIns="45720" rtlCol="0" anchor="ctr">
            <a:normAutofit/>
          </a:bodyPr>
          <a:lstStyle/>
          <a:p>
            <a:pPr defTabSz="457200">
              <a:spcBef>
                <a:spcPct val="0"/>
              </a:spcBef>
              <a:spcAft>
                <a:spcPts val="600"/>
              </a:spcAft>
            </a:pPr>
            <a:r>
              <a:rPr lang="en-US" sz="3200" cap="all">
                <a:solidFill>
                  <a:schemeClr val="bg1"/>
                </a:solidFill>
                <a:latin typeface="+mj-lt"/>
                <a:ea typeface="+mj-ea"/>
                <a:cs typeface="+mj-cs"/>
              </a:rPr>
              <a:t>What is the Diocesan </a:t>
            </a:r>
            <a:endParaRPr lang="en-US" sz="3200">
              <a:solidFill>
                <a:schemeClr val="bg1"/>
              </a:solidFill>
              <a:latin typeface="+mj-lt"/>
              <a:ea typeface="+mj-ea"/>
              <a:cs typeface="+mj-cs"/>
            </a:endParaRPr>
          </a:p>
          <a:p>
            <a:pPr defTabSz="457200">
              <a:spcBef>
                <a:spcPct val="0"/>
              </a:spcBef>
              <a:spcAft>
                <a:spcPts val="600"/>
              </a:spcAft>
            </a:pPr>
            <a:r>
              <a:rPr lang="en-US" sz="3200" cap="all">
                <a:solidFill>
                  <a:schemeClr val="bg1"/>
                </a:solidFill>
                <a:latin typeface="+mj-lt"/>
                <a:ea typeface="+mj-ea"/>
                <a:cs typeface="+mj-cs"/>
              </a:rPr>
              <a:t>services appeal?</a:t>
            </a:r>
            <a:endParaRPr lang="en-US" sz="3200">
              <a:solidFill>
                <a:schemeClr val="bg1"/>
              </a:solidFill>
              <a:latin typeface="+mj-lt"/>
              <a:ea typeface="+mj-ea"/>
              <a:cs typeface="+mj-cs"/>
            </a:endParaRPr>
          </a:p>
        </p:txBody>
      </p:sp>
      <p:sp>
        <p:nvSpPr>
          <p:cNvPr id="7" name="Text Placeholder 4">
            <a:extLst>
              <a:ext uri="{FF2B5EF4-FFF2-40B4-BE49-F238E27FC236}">
                <a16:creationId xmlns:a16="http://schemas.microsoft.com/office/drawing/2014/main" id="{CBC2B5C8-3B65-3C3F-C63D-73F4EE71A342}"/>
              </a:ext>
            </a:extLst>
          </p:cNvPr>
          <p:cNvSpPr txBox="1">
            <a:spLocks/>
          </p:cNvSpPr>
          <p:nvPr/>
        </p:nvSpPr>
        <p:spPr>
          <a:xfrm>
            <a:off x="690141" y="1570655"/>
            <a:ext cx="3973943" cy="3440110"/>
          </a:xfrm>
          <a:prstGeom prst="rect">
            <a:avLst/>
          </a:prstGeom>
        </p:spPr>
        <p:txBody>
          <a:bodyPr vert="horz" lIns="91440" tIns="45720" rIns="91440" bIns="45720" rtlCol="0" anchor="t">
            <a:noAutofit/>
          </a:bodyPr>
          <a:lstStyle>
            <a:defPPr>
              <a:defRPr lang="en-US"/>
            </a:defPPr>
            <a:lvl1pPr marL="0" algn="r" defTabSz="914400" rtl="0" eaLnBrk="1" latinLnBrk="0" hangingPunct="1">
              <a:defRPr sz="90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7200">
              <a:spcBef>
                <a:spcPts val="1000"/>
              </a:spcBef>
              <a:buClr>
                <a:schemeClr val="accent1"/>
              </a:buClr>
              <a:buSzPct val="80000"/>
              <a:buFont typeface="Wingdings 3" charset="2"/>
              <a:buChar char=""/>
            </a:pPr>
            <a:r>
              <a:rPr lang="en-US" sz="2000"/>
              <a:t>The Diocesan Services Appeal (DSA) is the annual fundraising campaign for the five-county Diocese of Palm Beach in which the faithful are asked by our Bishop to support our local church. The contribution support stretches beyond the individual parishes and funds the projects run by the diocese. The DSA reminds us that we are all part of the Catholic family and that we need to support not just our individual parishes, but our diocese as well.</a:t>
            </a:r>
          </a:p>
        </p:txBody>
      </p:sp>
      <p:pic>
        <p:nvPicPr>
          <p:cNvPr id="3" name="Picture 2">
            <a:extLst>
              <a:ext uri="{FF2B5EF4-FFF2-40B4-BE49-F238E27FC236}">
                <a16:creationId xmlns:a16="http://schemas.microsoft.com/office/drawing/2014/main" id="{FDC169A2-C7BB-61B4-61E1-DEFB42234AA3}"/>
              </a:ext>
            </a:extLst>
          </p:cNvPr>
          <p:cNvPicPr>
            <a:picLocks noChangeAspect="1"/>
          </p:cNvPicPr>
          <p:nvPr/>
        </p:nvPicPr>
        <p:blipFill>
          <a:blip r:embed="rId2"/>
          <a:stretch/>
        </p:blipFill>
        <p:spPr>
          <a:xfrm>
            <a:off x="6217616" y="972608"/>
            <a:ext cx="4900269" cy="4900269"/>
          </a:xfrm>
          <a:prstGeom prst="rect">
            <a:avLst/>
          </a:prstGeom>
        </p:spPr>
      </p:pic>
      <p:sp>
        <p:nvSpPr>
          <p:cNvPr id="8" name="Slide Number Placeholder 7">
            <a:extLst>
              <a:ext uri="{FF2B5EF4-FFF2-40B4-BE49-F238E27FC236}">
                <a16:creationId xmlns:a16="http://schemas.microsoft.com/office/drawing/2014/main" id="{90514F2E-F45F-DF58-D264-3A8DBF2DCDB0}"/>
              </a:ext>
            </a:extLst>
          </p:cNvPr>
          <p:cNvSpPr>
            <a:spLocks noGrp="1"/>
          </p:cNvSpPr>
          <p:nvPr>
            <p:ph type="sldNum" sz="quarter" idx="12"/>
          </p:nvPr>
        </p:nvSpPr>
        <p:spPr>
          <a:xfrm>
            <a:off x="10556161" y="6182876"/>
            <a:ext cx="683339" cy="365125"/>
          </a:xfrm>
        </p:spPr>
        <p:txBody>
          <a:bodyPr vert="horz" lIns="91440" tIns="45720" rIns="91440" bIns="45720" rtlCol="0" anchor="ctr">
            <a:normAutofit/>
          </a:bodyPr>
          <a:lstStyle/>
          <a:p>
            <a:pPr defTabSz="457200">
              <a:spcAft>
                <a:spcPts val="600"/>
              </a:spcAft>
            </a:pPr>
            <a:fld id="{F91729D4-A164-47A3-830D-E792BCE699E4}" type="slidenum">
              <a:rPr lang="en-US">
                <a:solidFill>
                  <a:schemeClr val="tx1">
                    <a:lumMod val="65000"/>
                    <a:lumOff val="35000"/>
                  </a:schemeClr>
                </a:solidFill>
              </a:rPr>
              <a:pPr defTabSz="457200">
                <a:spcAft>
                  <a:spcPts val="600"/>
                </a:spcAft>
              </a:pPr>
              <a:t>9</a:t>
            </a:fld>
            <a:endParaRPr lang="en-US">
              <a:solidFill>
                <a:schemeClr val="tx1">
                  <a:lumMod val="65000"/>
                  <a:lumOff val="35000"/>
                </a:schemeClr>
              </a:solidFill>
            </a:endParaRPr>
          </a:p>
        </p:txBody>
      </p:sp>
      <p:sp>
        <p:nvSpPr>
          <p:cNvPr id="34" name="Isosceles Triangle 3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79007736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d71e813-650e-4987-b2f6-fb9753f7e65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0ACEA1CD7DCD4C89174796B61D5833" ma:contentTypeVersion="15" ma:contentTypeDescription="Create a new document." ma:contentTypeScope="" ma:versionID="f2444503ba1c1f49f314650b7f2f26ef">
  <xsd:schema xmlns:xsd="http://www.w3.org/2001/XMLSchema" xmlns:xs="http://www.w3.org/2001/XMLSchema" xmlns:p="http://schemas.microsoft.com/office/2006/metadata/properties" xmlns:ns3="ed71e813-650e-4987-b2f6-fb9753f7e65e" xmlns:ns4="0bc376af-a93b-439f-a9ff-ed661c0090db" targetNamespace="http://schemas.microsoft.com/office/2006/metadata/properties" ma:root="true" ma:fieldsID="e8c7176f5dba55b0f0464cdef715a86c" ns3:_="" ns4:_="">
    <xsd:import namespace="ed71e813-650e-4987-b2f6-fb9753f7e65e"/>
    <xsd:import namespace="0bc376af-a93b-439f-a9ff-ed661c0090db"/>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1e813-650e-4987-b2f6-fb9753f7e6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c376af-a93b-439f-a9ff-ed661c0090d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0C81F5-4E08-4068-8DC9-6D21305E57B8}">
  <ds:schemaRefs>
    <ds:schemaRef ds:uri="http://purl.org/dc/dcmitype/"/>
    <ds:schemaRef ds:uri="http://schemas.microsoft.com/office/infopath/2007/PartnerControls"/>
    <ds:schemaRef ds:uri="ed71e813-650e-4987-b2f6-fb9753f7e65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0bc376af-a93b-439f-a9ff-ed661c0090db"/>
    <ds:schemaRef ds:uri="http://www.w3.org/XML/1998/namespace"/>
    <ds:schemaRef ds:uri="http://purl.org/dc/terms/"/>
  </ds:schemaRefs>
</ds:datastoreItem>
</file>

<file path=customXml/itemProps2.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3.xml><?xml version="1.0" encoding="utf-8"?>
<ds:datastoreItem xmlns:ds="http://schemas.openxmlformats.org/officeDocument/2006/customXml" ds:itemID="{C8AAC81D-B7BB-426D-A8E8-22D36CE6E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71e813-650e-4987-b2f6-fb9753f7e65e"/>
    <ds:schemaRef ds:uri="0bc376af-a93b-439f-a9ff-ed661c0090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12464</TotalTime>
  <Words>3012</Words>
  <Application>Microsoft Office PowerPoint</Application>
  <PresentationFormat>Widescreen</PresentationFormat>
  <Paragraphs>337</Paragraphs>
  <Slides>69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Arial</vt:lpstr>
      <vt:lpstr>Arial,Sans-Serif</vt:lpstr>
      <vt:lpstr>Calibri</vt:lpstr>
      <vt:lpstr>Lato</vt:lpstr>
      <vt:lpstr>Montserrat</vt:lpstr>
      <vt:lpstr>Segoe UI Light</vt:lpstr>
      <vt:lpstr>Trebuchet MS</vt:lpstr>
      <vt:lpstr>Wingdings 3</vt:lpstr>
      <vt:lpstr>Facet</vt:lpstr>
      <vt:lpstr>Welcome! </vt:lpstr>
      <vt:lpstr>PowerPoint Presentation</vt:lpstr>
      <vt:lpstr>PowerPoint Presentation</vt:lpstr>
      <vt:lpstr>Build relationships  Desire to collaborate and work together  Discuss updates made to best Serve the parishes </vt:lpstr>
      <vt:lpstr>a. Timeline b. Transmittal Form  c. Survey </vt:lpstr>
      <vt:lpstr>PowerPoint Presentation</vt:lpstr>
      <vt:lpstr>PowerPoint Presentation</vt:lpstr>
      <vt:lpstr>Introductions of attendees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give</vt:lpstr>
      <vt:lpstr>PowerPoint Presentation</vt:lpstr>
      <vt:lpstr>   Bookkeeper to give form to the donor to fill out  Broker returns complete form directly to DoPB following instructions on form   </vt:lpstr>
      <vt:lpstr>PowerPoint Presentation</vt:lpstr>
      <vt:lpstr>PowerPoint Presentation</vt:lpstr>
      <vt:lpstr>office of development</vt:lpstr>
      <vt:lpstr>PowerPoint Presentation</vt:lpstr>
      <vt:lpstr>PowerPoint Presentation</vt:lpstr>
      <vt:lpstr>PowerPoint Presentation</vt:lpstr>
      <vt:lpstr>Pledge Cards &amp;  In-pew Envelopes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Transmittals</vt:lpstr>
      <vt:lpstr>PowerPoint Presentation</vt:lpstr>
      <vt:lpstr>PowerPoint Presentation</vt:lpstr>
      <vt:lpstr>PowerPoint Presentation</vt:lpstr>
      <vt:lpstr>PowerPoint Presentation</vt:lpstr>
      <vt:lpstr>PowerPoint Presentation</vt:lpstr>
      <vt:lpstr>PowerPoint Presentation</vt:lpstr>
      <vt:lpstr>Identifiers of the transmittal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Parish Updates</vt:lpstr>
      <vt:lpstr>PowerPoint Presentation</vt:lpstr>
      <vt:lpstr>PowerPoint Presentation</vt:lpstr>
      <vt:lpstr>PowerPoint Presentation</vt:lpstr>
      <vt:lpstr>PowerPoint Presentation</vt:lpstr>
      <vt:lpstr>PowerPoint Presentation</vt:lpstr>
      <vt:lpstr> Tax Letters &amp; Donations to parish   </vt:lpstr>
      <vt:lpstr>PowerPoint Presentation</vt:lpstr>
      <vt:lpstr>PowerPoint Presentation</vt:lpstr>
      <vt:lpstr>Parishes not submitting monthly updates for deceased parishioners  Deceased 2/10/25 notified by family to DoPB 11/19/25</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Diocesan Services  appeal</dc:title>
  <dc:creator>Jacqueline Nadel</dc:creator>
  <cp:lastModifiedBy>Viviana Morales</cp:lastModifiedBy>
  <cp:revision>812</cp:revision>
  <cp:lastPrinted>2025-11-18T20:37:19Z</cp:lastPrinted>
  <dcterms:created xsi:type="dcterms:W3CDTF">2023-01-05T20:04:45Z</dcterms:created>
  <dcterms:modified xsi:type="dcterms:W3CDTF">2025-11-20T15:32:01Z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0x010100D90ACEA1CD7DCD4C89174796B61D5833</vt:lpwstr>
  </property>
</Properties>
</file>